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7"/>
  </p:notesMasterIdLst>
  <p:sldIdLst>
    <p:sldId id="256" r:id="rId2"/>
    <p:sldId id="1915" r:id="rId3"/>
    <p:sldId id="1956" r:id="rId4"/>
    <p:sldId id="1925" r:id="rId5"/>
    <p:sldId id="1974" r:id="rId6"/>
    <p:sldId id="1958" r:id="rId7"/>
    <p:sldId id="1957" r:id="rId8"/>
    <p:sldId id="1949" r:id="rId9"/>
    <p:sldId id="1950" r:id="rId10"/>
    <p:sldId id="1975" r:id="rId11"/>
    <p:sldId id="1968" r:id="rId12"/>
    <p:sldId id="1969" r:id="rId13"/>
    <p:sldId id="1970" r:id="rId14"/>
    <p:sldId id="1971" r:id="rId15"/>
    <p:sldId id="1972" r:id="rId16"/>
    <p:sldId id="1976" r:id="rId17"/>
    <p:sldId id="1959" r:id="rId18"/>
    <p:sldId id="1960" r:id="rId19"/>
    <p:sldId id="1953" r:id="rId20"/>
    <p:sldId id="1961" r:id="rId21"/>
    <p:sldId id="1964" r:id="rId22"/>
    <p:sldId id="1962" r:id="rId23"/>
    <p:sldId id="1929" r:id="rId24"/>
    <p:sldId id="1963" r:id="rId25"/>
    <p:sldId id="1891" r:id="rId2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5DEEAD9-0CBA-1C4C-863D-4FD5E7659D8F}">
          <p14:sldIdLst>
            <p14:sldId id="256"/>
            <p14:sldId id="1915"/>
            <p14:sldId id="1956"/>
            <p14:sldId id="1925"/>
            <p14:sldId id="1974"/>
            <p14:sldId id="1958"/>
            <p14:sldId id="1957"/>
            <p14:sldId id="1949"/>
            <p14:sldId id="1950"/>
            <p14:sldId id="1975"/>
            <p14:sldId id="1968"/>
            <p14:sldId id="1969"/>
            <p14:sldId id="1970"/>
            <p14:sldId id="1971"/>
            <p14:sldId id="1972"/>
            <p14:sldId id="1976"/>
            <p14:sldId id="1959"/>
            <p14:sldId id="1960"/>
            <p14:sldId id="1953"/>
            <p14:sldId id="1961"/>
            <p14:sldId id="1964"/>
            <p14:sldId id="1962"/>
            <p14:sldId id="1929"/>
            <p14:sldId id="1963"/>
          </p14:sldIdLst>
        </p14:section>
        <p14:section name="无标题节" id="{AF741046-1D7A-4A47-B624-32238D29AC06}">
          <p14:sldIdLst/>
        </p14:section>
        <p14:section name="无标题节" id="{FAC94469-B436-DA4B-B36F-5436A1093D0B}">
          <p14:sldIdLst>
            <p14:sldId id="189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8668"/>
    <a:srgbClr val="03896C"/>
    <a:srgbClr val="2C9A82"/>
    <a:srgbClr val="008567"/>
    <a:srgbClr val="5EB3A0"/>
    <a:srgbClr val="3CA28B"/>
    <a:srgbClr val="00896C"/>
    <a:srgbClr val="A5A5A5"/>
    <a:srgbClr val="93CDB6"/>
    <a:srgbClr val="418B6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3296810-A885-4BE3-A3E7-6D5BEEA58F35}" styleName="中度样式 2 - 强调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912C8C85-51F0-491E-9774-3900AFEF0FD7}" styleName="浅色样式 2 - 强调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760" autoAdjust="0"/>
    <p:restoredTop sz="89414" autoAdjust="0"/>
  </p:normalViewPr>
  <p:slideViewPr>
    <p:cSldViewPr snapToGrid="0" snapToObjects="1" showGuides="1">
      <p:cViewPr varScale="1">
        <p:scale>
          <a:sx n="110" d="100"/>
          <a:sy n="110" d="100"/>
        </p:scale>
        <p:origin x="200" y="31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2E06A21-A7B1-9141-AEAB-1FF0B18CA3CC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zh-CN" altLang="en-US"/>
        </a:p>
      </dgm:t>
    </dgm:pt>
    <dgm:pt modelId="{0244AA41-362B-9E4C-A2C0-8CB8EEEC13BA}">
      <dgm:prSet/>
      <dgm:spPr/>
      <dgm:t>
        <a:bodyPr/>
        <a:lstStyle/>
        <a:p>
          <a:r>
            <a:rPr lang="zh-CN" altLang="en-US" dirty="0"/>
            <a:t>问题</a:t>
          </a:r>
          <a:endParaRPr lang="zh-CN" dirty="0"/>
        </a:p>
      </dgm:t>
    </dgm:pt>
    <dgm:pt modelId="{9CDE3CA0-1D44-C04E-A01C-CC6CF4ECB2E2}" type="parTrans" cxnId="{48D0CAB9-4B35-004A-B878-CD46B8551DFA}">
      <dgm:prSet/>
      <dgm:spPr/>
      <dgm:t>
        <a:bodyPr/>
        <a:lstStyle/>
        <a:p>
          <a:endParaRPr lang="zh-CN" altLang="en-US"/>
        </a:p>
      </dgm:t>
    </dgm:pt>
    <dgm:pt modelId="{7BA0FCE2-DB1D-2C41-BA5B-B3A24CE90373}" type="sibTrans" cxnId="{48D0CAB9-4B35-004A-B878-CD46B8551DFA}">
      <dgm:prSet/>
      <dgm:spPr/>
      <dgm:t>
        <a:bodyPr/>
        <a:lstStyle/>
        <a:p>
          <a:endParaRPr lang="zh-CN" altLang="en-US"/>
        </a:p>
      </dgm:t>
    </dgm:pt>
    <dgm:pt modelId="{823C1FEF-FE71-B84E-A90B-88302E750938}">
      <dgm:prSet/>
      <dgm:spPr/>
      <dgm:t>
        <a:bodyPr/>
        <a:lstStyle/>
        <a:p>
          <a:r>
            <a:rPr lang="zh-CN" altLang="en-US" dirty="0"/>
            <a:t>分析</a:t>
          </a:r>
          <a:endParaRPr lang="zh-CN" dirty="0"/>
        </a:p>
      </dgm:t>
    </dgm:pt>
    <dgm:pt modelId="{642DDB53-0253-324A-A881-994BAC9FECF4}" type="parTrans" cxnId="{24AF0743-56CA-C342-8514-C435DE9A1CA4}">
      <dgm:prSet/>
      <dgm:spPr/>
      <dgm:t>
        <a:bodyPr/>
        <a:lstStyle/>
        <a:p>
          <a:endParaRPr lang="zh-CN" altLang="en-US"/>
        </a:p>
      </dgm:t>
    </dgm:pt>
    <dgm:pt modelId="{CC818711-1127-4C40-B1FB-55A59EB7ABE2}" type="sibTrans" cxnId="{24AF0743-56CA-C342-8514-C435DE9A1CA4}">
      <dgm:prSet/>
      <dgm:spPr/>
      <dgm:t>
        <a:bodyPr/>
        <a:lstStyle/>
        <a:p>
          <a:endParaRPr lang="zh-CN" altLang="en-US"/>
        </a:p>
      </dgm:t>
    </dgm:pt>
    <dgm:pt modelId="{683EEA43-CF9E-6F44-98F9-B1FDFA52B088}">
      <dgm:prSet/>
      <dgm:spPr/>
      <dgm:t>
        <a:bodyPr/>
        <a:lstStyle/>
        <a:p>
          <a:r>
            <a:rPr lang="zh-CN" altLang="en-US" b="0" dirty="0"/>
            <a:t>解决</a:t>
          </a:r>
          <a:endParaRPr lang="zh-CN" b="0" dirty="0"/>
        </a:p>
      </dgm:t>
    </dgm:pt>
    <dgm:pt modelId="{5CAA12AD-791B-D944-8FB6-B37C9E945498}" type="parTrans" cxnId="{3FCFCCF4-AE03-C643-952C-9C4D2E1522E9}">
      <dgm:prSet/>
      <dgm:spPr/>
      <dgm:t>
        <a:bodyPr/>
        <a:lstStyle/>
        <a:p>
          <a:endParaRPr lang="zh-CN" altLang="en-US"/>
        </a:p>
      </dgm:t>
    </dgm:pt>
    <dgm:pt modelId="{F7A9B359-4436-104D-983C-6AF2EC67FBF1}" type="sibTrans" cxnId="{3FCFCCF4-AE03-C643-952C-9C4D2E1522E9}">
      <dgm:prSet/>
      <dgm:spPr/>
      <dgm:t>
        <a:bodyPr/>
        <a:lstStyle/>
        <a:p>
          <a:endParaRPr lang="zh-CN" altLang="en-US"/>
        </a:p>
      </dgm:t>
    </dgm:pt>
    <dgm:pt modelId="{520FA108-14CC-E64C-B2DE-633C57B1CAB3}">
      <dgm:prSet/>
      <dgm:spPr/>
      <dgm:t>
        <a:bodyPr/>
        <a:lstStyle/>
        <a:p>
          <a:r>
            <a:rPr lang="zh-CN" altLang="en-US" b="0" dirty="0"/>
            <a:t>分布式锁</a:t>
          </a:r>
          <a:endParaRPr lang="zh-CN" b="0" dirty="0"/>
        </a:p>
      </dgm:t>
    </dgm:pt>
    <dgm:pt modelId="{24DCDC69-145C-5840-B065-7D958905039D}" type="parTrans" cxnId="{65D36909-F7C2-6040-A573-540DC13F9402}">
      <dgm:prSet/>
      <dgm:spPr/>
      <dgm:t>
        <a:bodyPr/>
        <a:lstStyle/>
        <a:p>
          <a:endParaRPr lang="zh-CN" altLang="en-US"/>
        </a:p>
      </dgm:t>
    </dgm:pt>
    <dgm:pt modelId="{625E894D-2F63-4C4B-B960-8019A0DD7245}" type="sibTrans" cxnId="{65D36909-F7C2-6040-A573-540DC13F9402}">
      <dgm:prSet/>
      <dgm:spPr/>
      <dgm:t>
        <a:bodyPr/>
        <a:lstStyle/>
        <a:p>
          <a:endParaRPr lang="zh-CN" altLang="en-US"/>
        </a:p>
      </dgm:t>
    </dgm:pt>
    <dgm:pt modelId="{649B272A-666D-6D4F-B639-B3A0E1CDA34A}" type="pres">
      <dgm:prSet presAssocID="{02E06A21-A7B1-9141-AEAB-1FF0B18CA3CC}" presName="linear" presStyleCnt="0">
        <dgm:presLayoutVars>
          <dgm:animLvl val="lvl"/>
          <dgm:resizeHandles val="exact"/>
        </dgm:presLayoutVars>
      </dgm:prSet>
      <dgm:spPr/>
    </dgm:pt>
    <dgm:pt modelId="{F1D3C051-3A62-1048-983C-2730675DC8C4}" type="pres">
      <dgm:prSet presAssocID="{0244AA41-362B-9E4C-A2C0-8CB8EEEC13BA}" presName="parentText" presStyleLbl="node1" presStyleIdx="0" presStyleCnt="4" custScaleY="70993">
        <dgm:presLayoutVars>
          <dgm:chMax val="0"/>
          <dgm:bulletEnabled val="1"/>
        </dgm:presLayoutVars>
      </dgm:prSet>
      <dgm:spPr/>
    </dgm:pt>
    <dgm:pt modelId="{A6F13066-7110-E34D-BE31-C37217348F5B}" type="pres">
      <dgm:prSet presAssocID="{7BA0FCE2-DB1D-2C41-BA5B-B3A24CE90373}" presName="spacer" presStyleCnt="0"/>
      <dgm:spPr/>
    </dgm:pt>
    <dgm:pt modelId="{68CB3219-E0F2-AB46-90F4-14E9BFBFE1E8}" type="pres">
      <dgm:prSet presAssocID="{823C1FEF-FE71-B84E-A90B-88302E750938}" presName="parentText" presStyleLbl="node1" presStyleIdx="1" presStyleCnt="4" custScaleY="71087">
        <dgm:presLayoutVars>
          <dgm:chMax val="0"/>
          <dgm:bulletEnabled val="1"/>
        </dgm:presLayoutVars>
      </dgm:prSet>
      <dgm:spPr/>
    </dgm:pt>
    <dgm:pt modelId="{97980D98-281C-8947-987D-461A31CF6119}" type="pres">
      <dgm:prSet presAssocID="{CC818711-1127-4C40-B1FB-55A59EB7ABE2}" presName="spacer" presStyleCnt="0"/>
      <dgm:spPr/>
    </dgm:pt>
    <dgm:pt modelId="{7A6F839C-E893-2143-A16B-293B89864CC7}" type="pres">
      <dgm:prSet presAssocID="{683EEA43-CF9E-6F44-98F9-B1FDFA52B088}" presName="parentText" presStyleLbl="node1" presStyleIdx="2" presStyleCnt="4" custScaleY="71118">
        <dgm:presLayoutVars>
          <dgm:chMax val="0"/>
          <dgm:bulletEnabled val="1"/>
        </dgm:presLayoutVars>
      </dgm:prSet>
      <dgm:spPr/>
    </dgm:pt>
    <dgm:pt modelId="{BADDCC55-F2C2-2F46-9F5A-69B30706C8D1}" type="pres">
      <dgm:prSet presAssocID="{F7A9B359-4436-104D-983C-6AF2EC67FBF1}" presName="spacer" presStyleCnt="0"/>
      <dgm:spPr/>
    </dgm:pt>
    <dgm:pt modelId="{5FAC3E0D-3BDE-7441-9776-3B70C6A441BB}" type="pres">
      <dgm:prSet presAssocID="{520FA108-14CC-E64C-B2DE-633C57B1CAB3}" presName="parentText" presStyleLbl="node1" presStyleIdx="3" presStyleCnt="4" custScaleY="71118">
        <dgm:presLayoutVars>
          <dgm:chMax val="0"/>
          <dgm:bulletEnabled val="1"/>
        </dgm:presLayoutVars>
      </dgm:prSet>
      <dgm:spPr/>
    </dgm:pt>
  </dgm:ptLst>
  <dgm:cxnLst>
    <dgm:cxn modelId="{65D36909-F7C2-6040-A573-540DC13F9402}" srcId="{02E06A21-A7B1-9141-AEAB-1FF0B18CA3CC}" destId="{520FA108-14CC-E64C-B2DE-633C57B1CAB3}" srcOrd="3" destOrd="0" parTransId="{24DCDC69-145C-5840-B065-7D958905039D}" sibTransId="{625E894D-2F63-4C4B-B960-8019A0DD7245}"/>
    <dgm:cxn modelId="{02050922-E4C7-9A41-BB32-C90AA7F2F9AE}" type="presOf" srcId="{02E06A21-A7B1-9141-AEAB-1FF0B18CA3CC}" destId="{649B272A-666D-6D4F-B639-B3A0E1CDA34A}" srcOrd="0" destOrd="0" presId="urn:microsoft.com/office/officeart/2005/8/layout/vList2"/>
    <dgm:cxn modelId="{24AF0743-56CA-C342-8514-C435DE9A1CA4}" srcId="{02E06A21-A7B1-9141-AEAB-1FF0B18CA3CC}" destId="{823C1FEF-FE71-B84E-A90B-88302E750938}" srcOrd="1" destOrd="0" parTransId="{642DDB53-0253-324A-A881-994BAC9FECF4}" sibTransId="{CC818711-1127-4C40-B1FB-55A59EB7ABE2}"/>
    <dgm:cxn modelId="{DEBE2B4E-13A7-5C4B-A4F5-3857B0039F2F}" type="presOf" srcId="{683EEA43-CF9E-6F44-98F9-B1FDFA52B088}" destId="{7A6F839C-E893-2143-A16B-293B89864CC7}" srcOrd="0" destOrd="0" presId="urn:microsoft.com/office/officeart/2005/8/layout/vList2"/>
    <dgm:cxn modelId="{B7574379-B863-7A4F-B230-02B932B63CCC}" type="presOf" srcId="{823C1FEF-FE71-B84E-A90B-88302E750938}" destId="{68CB3219-E0F2-AB46-90F4-14E9BFBFE1E8}" srcOrd="0" destOrd="0" presId="urn:microsoft.com/office/officeart/2005/8/layout/vList2"/>
    <dgm:cxn modelId="{21105F9E-B477-7D43-8D4D-C702A1ADA93A}" type="presOf" srcId="{520FA108-14CC-E64C-B2DE-633C57B1CAB3}" destId="{5FAC3E0D-3BDE-7441-9776-3B70C6A441BB}" srcOrd="0" destOrd="0" presId="urn:microsoft.com/office/officeart/2005/8/layout/vList2"/>
    <dgm:cxn modelId="{F7685BB3-08C4-9743-91DE-C84B98F5B701}" type="presOf" srcId="{0244AA41-362B-9E4C-A2C0-8CB8EEEC13BA}" destId="{F1D3C051-3A62-1048-983C-2730675DC8C4}" srcOrd="0" destOrd="0" presId="urn:microsoft.com/office/officeart/2005/8/layout/vList2"/>
    <dgm:cxn modelId="{48D0CAB9-4B35-004A-B878-CD46B8551DFA}" srcId="{02E06A21-A7B1-9141-AEAB-1FF0B18CA3CC}" destId="{0244AA41-362B-9E4C-A2C0-8CB8EEEC13BA}" srcOrd="0" destOrd="0" parTransId="{9CDE3CA0-1D44-C04E-A01C-CC6CF4ECB2E2}" sibTransId="{7BA0FCE2-DB1D-2C41-BA5B-B3A24CE90373}"/>
    <dgm:cxn modelId="{3FCFCCF4-AE03-C643-952C-9C4D2E1522E9}" srcId="{02E06A21-A7B1-9141-AEAB-1FF0B18CA3CC}" destId="{683EEA43-CF9E-6F44-98F9-B1FDFA52B088}" srcOrd="2" destOrd="0" parTransId="{5CAA12AD-791B-D944-8FB6-B37C9E945498}" sibTransId="{F7A9B359-4436-104D-983C-6AF2EC67FBF1}"/>
    <dgm:cxn modelId="{A2F916FD-981B-0645-A384-1B7FE0569BD1}" type="presParOf" srcId="{649B272A-666D-6D4F-B639-B3A0E1CDA34A}" destId="{F1D3C051-3A62-1048-983C-2730675DC8C4}" srcOrd="0" destOrd="0" presId="urn:microsoft.com/office/officeart/2005/8/layout/vList2"/>
    <dgm:cxn modelId="{16212BC9-AE0E-0B4E-BE26-CAB8D075BFA8}" type="presParOf" srcId="{649B272A-666D-6D4F-B639-B3A0E1CDA34A}" destId="{A6F13066-7110-E34D-BE31-C37217348F5B}" srcOrd="1" destOrd="0" presId="urn:microsoft.com/office/officeart/2005/8/layout/vList2"/>
    <dgm:cxn modelId="{ACCBD9D7-343F-DC4A-940C-9AE2A8C174D2}" type="presParOf" srcId="{649B272A-666D-6D4F-B639-B3A0E1CDA34A}" destId="{68CB3219-E0F2-AB46-90F4-14E9BFBFE1E8}" srcOrd="2" destOrd="0" presId="urn:microsoft.com/office/officeart/2005/8/layout/vList2"/>
    <dgm:cxn modelId="{B6BCD702-2846-0549-9918-74FC4AA66772}" type="presParOf" srcId="{649B272A-666D-6D4F-B639-B3A0E1CDA34A}" destId="{97980D98-281C-8947-987D-461A31CF6119}" srcOrd="3" destOrd="0" presId="urn:microsoft.com/office/officeart/2005/8/layout/vList2"/>
    <dgm:cxn modelId="{4AD1797E-4A6F-084C-9925-ACFD2694FE1C}" type="presParOf" srcId="{649B272A-666D-6D4F-B639-B3A0E1CDA34A}" destId="{7A6F839C-E893-2143-A16B-293B89864CC7}" srcOrd="4" destOrd="0" presId="urn:microsoft.com/office/officeart/2005/8/layout/vList2"/>
    <dgm:cxn modelId="{243645BD-D09C-9549-BC9D-5BF7D78E843B}" type="presParOf" srcId="{649B272A-666D-6D4F-B639-B3A0E1CDA34A}" destId="{BADDCC55-F2C2-2F46-9F5A-69B30706C8D1}" srcOrd="5" destOrd="0" presId="urn:microsoft.com/office/officeart/2005/8/layout/vList2"/>
    <dgm:cxn modelId="{5C73F951-C61E-3249-8B01-35FF80548855}" type="presParOf" srcId="{649B272A-666D-6D4F-B639-B3A0E1CDA34A}" destId="{5FAC3E0D-3BDE-7441-9776-3B70C6A441B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D3C051-3A62-1048-983C-2730675DC8C4}">
      <dsp:nvSpPr>
        <dsp:cNvPr id="0" name=""/>
        <dsp:cNvSpPr/>
      </dsp:nvSpPr>
      <dsp:spPr>
        <a:xfrm>
          <a:off x="0" y="10891"/>
          <a:ext cx="10515600" cy="836432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问题</a:t>
          </a:r>
          <a:endParaRPr lang="zh-CN" sz="2700" kern="1200" dirty="0"/>
        </a:p>
      </dsp:txBody>
      <dsp:txXfrm>
        <a:off x="40831" y="51722"/>
        <a:ext cx="10433938" cy="754770"/>
      </dsp:txXfrm>
    </dsp:sp>
    <dsp:sp modelId="{68CB3219-E0F2-AB46-90F4-14E9BFBFE1E8}">
      <dsp:nvSpPr>
        <dsp:cNvPr id="0" name=""/>
        <dsp:cNvSpPr/>
      </dsp:nvSpPr>
      <dsp:spPr>
        <a:xfrm>
          <a:off x="0" y="956764"/>
          <a:ext cx="10515600" cy="837539"/>
        </a:xfrm>
        <a:prstGeom prst="roundRect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kern="1200" dirty="0"/>
            <a:t>分析</a:t>
          </a:r>
          <a:endParaRPr lang="zh-CN" sz="2700" kern="1200" dirty="0"/>
        </a:p>
      </dsp:txBody>
      <dsp:txXfrm>
        <a:off x="40885" y="997649"/>
        <a:ext cx="10433830" cy="755769"/>
      </dsp:txXfrm>
    </dsp:sp>
    <dsp:sp modelId="{7A6F839C-E893-2143-A16B-293B89864CC7}">
      <dsp:nvSpPr>
        <dsp:cNvPr id="0" name=""/>
        <dsp:cNvSpPr/>
      </dsp:nvSpPr>
      <dsp:spPr>
        <a:xfrm>
          <a:off x="0" y="1903744"/>
          <a:ext cx="10515600" cy="837905"/>
        </a:xfrm>
        <a:prstGeom prst="roundRect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b="0" kern="1200" dirty="0"/>
            <a:t>解决</a:t>
          </a:r>
          <a:endParaRPr lang="zh-CN" sz="2700" b="0" kern="1200" dirty="0"/>
        </a:p>
      </dsp:txBody>
      <dsp:txXfrm>
        <a:off x="40903" y="1944647"/>
        <a:ext cx="10433794" cy="756099"/>
      </dsp:txXfrm>
    </dsp:sp>
    <dsp:sp modelId="{5FAC3E0D-3BDE-7441-9776-3B70C6A441BB}">
      <dsp:nvSpPr>
        <dsp:cNvPr id="0" name=""/>
        <dsp:cNvSpPr/>
      </dsp:nvSpPr>
      <dsp:spPr>
        <a:xfrm>
          <a:off x="0" y="2851089"/>
          <a:ext cx="10515600" cy="837905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2870" tIns="102870" rIns="102870" bIns="102870" numCol="1" spcCol="1270" anchor="ctr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CN" altLang="en-US" sz="2700" b="0" kern="1200" dirty="0"/>
            <a:t>分布式锁</a:t>
          </a:r>
          <a:endParaRPr lang="zh-CN" sz="2700" b="0" kern="1200" dirty="0"/>
        </a:p>
      </dsp:txBody>
      <dsp:txXfrm>
        <a:off x="40903" y="2891992"/>
        <a:ext cx="10433794" cy="756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tiff>
</file>

<file path=ppt/media/image11.tiff>
</file>

<file path=ppt/media/image12.tiff>
</file>

<file path=ppt/media/image13.tiff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9270FD6-3A0F-4BBA-BF62-BE978FCF9D44}" type="datetimeFigureOut">
              <a:rPr lang="zh-CN" altLang="en-US" smtClean="0"/>
              <a:t>2020/4/12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26F4EC-D103-4545-8187-B5E20059095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526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882744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683548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0932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926791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157457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39445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55551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75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4664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21086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6371349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683114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26F4EC-D103-4545-8187-B5E200590958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69475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5B4EFB8-63A6-D045-AFD3-996376559EA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C98E639-DBC9-9C41-94A9-204F9DA4BB3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39925"/>
            <a:ext cx="9144000" cy="2387600"/>
          </a:xfrm>
        </p:spPr>
        <p:txBody>
          <a:bodyPr anchor="ctr">
            <a:normAutofit/>
          </a:bodyPr>
          <a:lstStyle>
            <a:lvl1pPr algn="ctr">
              <a:defRPr sz="6600" spc="3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9890EBC-C741-7142-8F73-B5ED4ED1887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003800"/>
            <a:ext cx="9144000" cy="1352550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dirty="0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B678CEF-C408-8245-8381-8618896BE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924D44B-FA63-F64E-960F-F87517F0CF8E}" type="datetimeFigureOut">
              <a:rPr kumimoji="1" lang="zh-CN" altLang="en-US" smtClean="0"/>
              <a:pPr/>
              <a:t>2020/4/12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1F1CC7C-0210-374D-AF61-0D3868712B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7BB76D1-BD95-7A44-82F1-80E0D173F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9DEA35F-A848-4348-93EE-A9F5D0FC43E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2E7DFF6-6ACF-4459-8D25-F61B5B2C1A0F}"/>
              </a:ext>
            </a:extLst>
          </p:cNvPr>
          <p:cNvSpPr/>
          <p:nvPr userDrawn="1"/>
        </p:nvSpPr>
        <p:spPr>
          <a:xfrm>
            <a:off x="328961" y="84680"/>
            <a:ext cx="2867722" cy="478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818AFCF9-57A3-4537-9D53-6751E99F4AB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0239" y="118434"/>
            <a:ext cx="1045740" cy="46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10133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0A7177A-CC8C-FF48-A631-0DC94CA1F3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3355A8-10F2-7D41-9240-645F3C7D2CC3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/>
          <a:lstStyle>
            <a:lvl1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 b="1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3A44AA3-9815-DA45-A0F9-3F4D9C69833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924D44B-FA63-F64E-960F-F87517F0CF8E}" type="datetimeFigureOut">
              <a:rPr kumimoji="1" lang="zh-CN" altLang="en-US" smtClean="0"/>
              <a:pPr/>
              <a:t>2020/4/12</a:t>
            </a:fld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930C70C-F4DE-A648-883C-2570D8322A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9DEA35F-A848-4348-93EE-A9F5D0FC43E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114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71D41418-61BF-6D44-A0C8-1AEFC868DC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A827B5A-4F77-2947-BBEB-8EBEFB152E9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77C8CB9-C7B1-EB48-BC13-4A8E8E1BD0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ctr"/>
          <a:lstStyle>
            <a:lvl1pPr algn="ctr">
              <a:defRPr sz="60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F449EDD-6A85-7D4D-945D-CB6CA5DC85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E1DE5B-155A-5748-9489-C0960233B4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924D44B-FA63-F64E-960F-F87517F0CF8E}" type="datetimeFigureOut">
              <a:rPr kumimoji="1" lang="zh-CN" altLang="en-US" smtClean="0"/>
              <a:pPr/>
              <a:t>2020/4/12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5EA8A38-9D3E-1F4B-B290-027F52F64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CFC8D1B-9BE3-584E-AF05-B65DF2294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9DEA35F-A848-4348-93EE-A9F5D0FC43E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8281A6FF-928F-4A74-88FB-AA5CB64991FC}"/>
              </a:ext>
            </a:extLst>
          </p:cNvPr>
          <p:cNvSpPr/>
          <p:nvPr userDrawn="1"/>
        </p:nvSpPr>
        <p:spPr>
          <a:xfrm>
            <a:off x="328961" y="84680"/>
            <a:ext cx="2867722" cy="478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46310F2C-6BF0-4978-AA0D-5308B5CEC81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940239" y="118434"/>
            <a:ext cx="1045740" cy="46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144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43920BC4-0FB7-9A48-AE56-07F24B765A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24D44B-FA63-F64E-960F-F87517F0CF8E}" type="datetimeFigureOut">
              <a:rPr kumimoji="1" lang="zh-CN" altLang="en-US" smtClean="0"/>
              <a:t>2020/4/12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D4D96647-9F86-AB40-9CEB-B2A0D62B52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E6F6A06-0027-314B-AE09-5BE1BFD862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9DEA35F-A848-4348-93EE-A9F5D0FC43E0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68182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62B06368-4B11-1B47-8FAE-7618F8B9AC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C6375C-D9D0-AE42-9745-159341C4CC2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35756" y="1838738"/>
            <a:ext cx="4757531" cy="3922644"/>
          </a:xfrm>
        </p:spPr>
        <p:txBody>
          <a:bodyPr anchor="ctr">
            <a:normAutofit/>
          </a:bodyPr>
          <a:lstStyle>
            <a:lvl1pPr algn="ctr">
              <a:defRPr sz="24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E84FF9F-3582-FF45-B1D5-3ADD3D670D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924D44B-FA63-F64E-960F-F87517F0CF8E}" type="datetimeFigureOut">
              <a:rPr kumimoji="1" lang="zh-CN" altLang="en-US" smtClean="0"/>
              <a:pPr/>
              <a:t>2020/4/12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110D316-7B09-9B4C-B752-3122783A6D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82CB2AA-AD91-BC4E-86E8-45AE4911E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9DEA35F-A848-4348-93EE-A9F5D0FC43E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C5C9429A-1F21-4DA2-85F5-D2B5A74F6F2E}"/>
              </a:ext>
            </a:extLst>
          </p:cNvPr>
          <p:cNvSpPr/>
          <p:nvPr userDrawn="1"/>
        </p:nvSpPr>
        <p:spPr>
          <a:xfrm>
            <a:off x="328961" y="84680"/>
            <a:ext cx="2867722" cy="478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7943220-60F6-4F5D-9454-1CFB5613031A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940239" y="118434"/>
            <a:ext cx="1045740" cy="46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844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内容占位符 2">
            <a:extLst>
              <a:ext uri="{FF2B5EF4-FFF2-40B4-BE49-F238E27FC236}">
                <a16:creationId xmlns:a16="http://schemas.microsoft.com/office/drawing/2014/main" id="{F0883DAF-75C3-43B7-85F7-61D872C3DCB9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838200" y="1442719"/>
            <a:ext cx="10515600" cy="4917441"/>
          </a:xfrm>
        </p:spPr>
        <p:txBody>
          <a:bodyPr/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6" name="标题占位符 1">
            <a:extLst>
              <a:ext uri="{FF2B5EF4-FFF2-40B4-BE49-F238E27FC236}">
                <a16:creationId xmlns:a16="http://schemas.microsoft.com/office/drawing/2014/main" id="{83CD2A39-3DA0-4F45-994D-31B8EC5327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954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73214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D3D77D-49A0-4D11-AD82-4565438F9E92}" type="datetime1">
              <a:rPr lang="zh-CN" altLang="en-US" smtClean="0"/>
              <a:t>2020/4/12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grpSp>
        <p:nvGrpSpPr>
          <p:cNvPr id="11" name="组合 10"/>
          <p:cNvGrpSpPr/>
          <p:nvPr userDrawn="1"/>
        </p:nvGrpSpPr>
        <p:grpSpPr>
          <a:xfrm>
            <a:off x="11386622" y="285543"/>
            <a:ext cx="479425" cy="696909"/>
            <a:chOff x="8512534" y="214157"/>
            <a:chExt cx="359569" cy="522682"/>
          </a:xfrm>
        </p:grpSpPr>
        <p:sp>
          <p:nvSpPr>
            <p:cNvPr id="12" name="Oval 40"/>
            <p:cNvSpPr>
              <a:spLocks noChangeArrowheads="1"/>
            </p:cNvSpPr>
            <p:nvPr userDrawn="1"/>
          </p:nvSpPr>
          <p:spPr bwMode="auto">
            <a:xfrm>
              <a:off x="8543491" y="686833"/>
              <a:ext cx="297656" cy="50006"/>
            </a:xfrm>
            <a:prstGeom prst="ellipse">
              <a:avLst/>
            </a:prstGeom>
            <a:solidFill>
              <a:schemeClr val="tx1">
                <a:lumMod val="65000"/>
                <a:lumOff val="35000"/>
              </a:schemeClr>
            </a:solidFill>
            <a:ln>
              <a:noFill/>
            </a:ln>
          </p:spPr>
          <p:txBody>
            <a:bodyPr vert="horz" wrap="square" lIns="68579" tIns="34289" rIns="68579" bIns="34289" numCol="1" anchor="t" anchorCtr="0" compatLnSpc="1"/>
            <a:lstStyle/>
            <a:p>
              <a:pPr defTabSz="913530"/>
              <a:endParaRPr lang="zh-CN" altLang="en-US" sz="1867">
                <a:solidFill>
                  <a:prstClr val="black"/>
                </a:solidFill>
              </a:endParaRPr>
            </a:p>
          </p:txBody>
        </p:sp>
        <p:sp>
          <p:nvSpPr>
            <p:cNvPr id="13" name="Freeform 41"/>
            <p:cNvSpPr/>
            <p:nvPr userDrawn="1"/>
          </p:nvSpPr>
          <p:spPr bwMode="auto">
            <a:xfrm>
              <a:off x="8512534" y="214157"/>
              <a:ext cx="359569" cy="497681"/>
            </a:xfrm>
            <a:custGeom>
              <a:avLst/>
              <a:gdLst>
                <a:gd name="T0" fmla="*/ 128 w 128"/>
                <a:gd name="T1" fmla="*/ 68 h 177"/>
                <a:gd name="T2" fmla="*/ 128 w 128"/>
                <a:gd name="T3" fmla="*/ 64 h 177"/>
                <a:gd name="T4" fmla="*/ 64 w 128"/>
                <a:gd name="T5" fmla="*/ 0 h 177"/>
                <a:gd name="T6" fmla="*/ 0 w 128"/>
                <a:gd name="T7" fmla="*/ 64 h 177"/>
                <a:gd name="T8" fmla="*/ 0 w 128"/>
                <a:gd name="T9" fmla="*/ 70 h 177"/>
                <a:gd name="T10" fmla="*/ 0 w 128"/>
                <a:gd name="T11" fmla="*/ 71 h 177"/>
                <a:gd name="T12" fmla="*/ 64 w 128"/>
                <a:gd name="T13" fmla="*/ 177 h 177"/>
                <a:gd name="T14" fmla="*/ 125 w 128"/>
                <a:gd name="T15" fmla="*/ 83 h 177"/>
                <a:gd name="T16" fmla="*/ 128 w 128"/>
                <a:gd name="T17" fmla="*/ 68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8" h="177">
                  <a:moveTo>
                    <a:pt x="128" y="68"/>
                  </a:moveTo>
                  <a:cubicBezTo>
                    <a:pt x="128" y="65"/>
                    <a:pt x="128" y="64"/>
                    <a:pt x="128" y="64"/>
                  </a:cubicBezTo>
                  <a:cubicBezTo>
                    <a:pt x="128" y="28"/>
                    <a:pt x="99" y="0"/>
                    <a:pt x="64" y="0"/>
                  </a:cubicBezTo>
                  <a:cubicBezTo>
                    <a:pt x="29" y="0"/>
                    <a:pt x="0" y="28"/>
                    <a:pt x="0" y="64"/>
                  </a:cubicBezTo>
                  <a:cubicBezTo>
                    <a:pt x="0" y="66"/>
                    <a:pt x="0" y="68"/>
                    <a:pt x="0" y="70"/>
                  </a:cubicBezTo>
                  <a:cubicBezTo>
                    <a:pt x="0" y="70"/>
                    <a:pt x="0" y="70"/>
                    <a:pt x="0" y="71"/>
                  </a:cubicBezTo>
                  <a:cubicBezTo>
                    <a:pt x="5" y="122"/>
                    <a:pt x="64" y="177"/>
                    <a:pt x="64" y="177"/>
                  </a:cubicBezTo>
                  <a:cubicBezTo>
                    <a:pt x="105" y="138"/>
                    <a:pt x="120" y="103"/>
                    <a:pt x="125" y="83"/>
                  </a:cubicBezTo>
                  <a:cubicBezTo>
                    <a:pt x="127" y="78"/>
                    <a:pt x="127" y="73"/>
                    <a:pt x="128" y="68"/>
                  </a:cubicBezTo>
                  <a:close/>
                </a:path>
              </a:pathLst>
            </a:custGeom>
            <a:solidFill>
              <a:srgbClr val="FC611F"/>
            </a:solidFill>
            <a:ln>
              <a:noFill/>
            </a:ln>
          </p:spPr>
          <p:txBody>
            <a:bodyPr vert="horz" wrap="square" lIns="68579" tIns="34289" rIns="68579" bIns="34289" numCol="1" anchor="t" anchorCtr="0" compatLnSpc="1"/>
            <a:lstStyle/>
            <a:p>
              <a:pPr defTabSz="913530"/>
              <a:endParaRPr lang="zh-CN" altLang="en-US" sz="1867">
                <a:solidFill>
                  <a:prstClr val="black"/>
                </a:solidFill>
              </a:endParaRPr>
            </a:p>
          </p:txBody>
        </p:sp>
        <p:sp>
          <p:nvSpPr>
            <p:cNvPr id="14" name="Oval 42"/>
            <p:cNvSpPr>
              <a:spLocks noChangeArrowheads="1"/>
            </p:cNvSpPr>
            <p:nvPr userDrawn="1"/>
          </p:nvSpPr>
          <p:spPr bwMode="auto">
            <a:xfrm>
              <a:off x="8557317" y="265733"/>
              <a:ext cx="270000" cy="270000"/>
            </a:xfrm>
            <a:prstGeom prst="ellipse">
              <a:avLst/>
            </a:prstGeom>
            <a:solidFill>
              <a:schemeClr val="bg1">
                <a:alpha val="32157"/>
              </a:schemeClr>
            </a:solidFill>
            <a:ln w="57150">
              <a:noFill/>
            </a:ln>
          </p:spPr>
          <p:txBody>
            <a:bodyPr vert="horz" wrap="square" lIns="68579" tIns="34289" rIns="68579" bIns="34289" numCol="1" anchor="t" anchorCtr="0" compatLnSpc="1"/>
            <a:lstStyle/>
            <a:p>
              <a:pPr defTabSz="913530"/>
              <a:endParaRPr lang="zh-CN" altLang="en-US" sz="1867">
                <a:solidFill>
                  <a:prstClr val="black"/>
                </a:solidFill>
              </a:endParaRPr>
            </a:p>
          </p:txBody>
        </p:sp>
      </p:grp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10198997" y="348894"/>
            <a:ext cx="2844800" cy="366183"/>
          </a:xfrm>
        </p:spPr>
        <p:txBody>
          <a:bodyPr/>
          <a:lstStyle>
            <a:lvl1pPr algn="ctr">
              <a:defRPr sz="2133">
                <a:solidFill>
                  <a:schemeClr val="bg1"/>
                </a:solidFill>
              </a:defRPr>
            </a:lvl1pPr>
          </a:lstStyle>
          <a:p>
            <a:fld id="{9C689EE7-C798-4E5C-9338-2BD7BFF69A97}" type="slidenum">
              <a:rPr lang="zh-CN" altLang="en-US" smtClean="0"/>
              <a:t>‹#›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938873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E3AA5B74-01BC-9245-A786-BE8404DABB4B}"/>
              </a:ext>
            </a:extLst>
          </p:cNvPr>
          <p:cNvPicPr>
            <a:picLocks noChangeAspect="1"/>
          </p:cNvPicPr>
          <p:nvPr userDrawn="1"/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725FBE8B-EBCC-41B7-B0AD-497366EA2E7C}"/>
              </a:ext>
            </a:extLst>
          </p:cNvPr>
          <p:cNvSpPr/>
          <p:nvPr userDrawn="1"/>
        </p:nvSpPr>
        <p:spPr>
          <a:xfrm>
            <a:off x="328961" y="84680"/>
            <a:ext cx="2867722" cy="47892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79CA3AD-CAF5-6A42-A93B-179CCC59BC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08453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46EA419-7690-774A-94FC-89A1B6B521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98341"/>
            <a:ext cx="10515600" cy="45786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 dirty="0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A121636-03B2-4744-92BF-AFFC8AE30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1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A924D44B-FA63-F64E-960F-F87517F0CF8E}" type="datetimeFigureOut">
              <a:rPr kumimoji="1" lang="zh-CN" altLang="en-US" smtClean="0"/>
              <a:pPr/>
              <a:t>2020/4/12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B867EFF-88EC-4C48-A44E-CC1D509BE1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1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128BCAD-E8F6-324E-B906-4409CB73FA8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tint val="7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fld id="{09DEA35F-A848-4348-93EE-A9F5D0FC43E0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98045DDA-B1F2-4897-BCAC-D1F011476F94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0940239" y="118434"/>
            <a:ext cx="1045740" cy="464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579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6" r:id="rId5"/>
    <p:sldLayoutId id="2147483657" r:id="rId6"/>
    <p:sldLayoutId id="2147483658" r:id="rId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rgbClr val="00896C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b="1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://confluence.staff.xdf.cn/pages/viewpage.action?pageId=49971551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4915822-C395-9D4A-96BD-CD52D280A9C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zh-CN" sz="5400" b="0"/>
              <a:t>Redis</a:t>
            </a:r>
            <a:r>
              <a:rPr lang="zh-CN" altLang="en-US" sz="5400" b="0"/>
              <a:t>分布式锁介绍及使用</a:t>
            </a:r>
            <a:endParaRPr kumimoji="1" lang="zh-CN" altLang="en-US" sz="5400" b="1" dirty="0"/>
          </a:p>
        </p:txBody>
      </p:sp>
      <p:sp>
        <p:nvSpPr>
          <p:cNvPr id="5" name="副标题 4">
            <a:extLst>
              <a:ext uri="{FF2B5EF4-FFF2-40B4-BE49-F238E27FC236}">
                <a16:creationId xmlns:a16="http://schemas.microsoft.com/office/drawing/2014/main" id="{F7B8D4FC-7B22-4174-B735-BEA29A6A7E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564777" y="5003800"/>
            <a:ext cx="5103222" cy="1352550"/>
          </a:xfrm>
        </p:spPr>
        <p:txBody>
          <a:bodyPr>
            <a:normAutofit/>
          </a:bodyPr>
          <a:lstStyle/>
          <a:p>
            <a:pPr algn="l"/>
            <a:r>
              <a:rPr lang="zh-CN" altLang="en-US"/>
              <a:t>姓名：刘新</a:t>
            </a:r>
            <a:endParaRPr lang="en-US" altLang="zh-CN" dirty="0"/>
          </a:p>
          <a:p>
            <a:pPr algn="l"/>
            <a:r>
              <a:rPr lang="zh-CN" altLang="en-US"/>
              <a:t>日期：</a:t>
            </a:r>
            <a:r>
              <a:rPr lang="en-US" altLang="zh-CN" b="1"/>
              <a:t>2020</a:t>
            </a:r>
            <a:r>
              <a:rPr lang="zh-CN" altLang="en-US" b="1"/>
              <a:t>年</a:t>
            </a:r>
            <a:r>
              <a:rPr lang="en-US" altLang="zh-CN"/>
              <a:t>4</a:t>
            </a:r>
            <a:r>
              <a:rPr lang="zh-CN" altLang="en-US" b="1"/>
              <a:t>月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428419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A3B85DA-21F2-4547-8B57-6426AEC98603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F718CB4-7796-1C42-88E1-D6CE3A2E3C41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31CDF1A-4CC0-A446-B69A-7F70D52E2A8E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46A699C-057D-174C-B2F2-6B7713A8D018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64201E78-8BC5-6A49-8301-5C8ABDCC3073}"/>
              </a:ext>
            </a:extLst>
          </p:cNvPr>
          <p:cNvSpPr/>
          <p:nvPr/>
        </p:nvSpPr>
        <p:spPr>
          <a:xfrm>
            <a:off x="4646531" y="2959188"/>
            <a:ext cx="4093044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sz="7500" b="1" spc="225" dirty="0">
                <a:solidFill>
                  <a:srgbClr val="292929"/>
                </a:solidFill>
                <a:cs typeface="+mn-ea"/>
                <a:sym typeface="+mn-lt"/>
              </a:rPr>
              <a:t>解决</a:t>
            </a:r>
            <a:endParaRPr sz="7500" b="1" spc="225" dirty="0">
              <a:solidFill>
                <a:srgbClr val="292929"/>
              </a:solidFill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566964-F092-AA4B-B472-22C76235B151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</p:spTree>
    <p:extLst>
      <p:ext uri="{BB962C8B-B14F-4D97-AF65-F5344CB8AC3E}">
        <p14:creationId xmlns:p14="http://schemas.microsoft.com/office/powerpoint/2010/main" val="37798331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83079" y="2924823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1645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164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redis</a:t>
            </a:r>
            <a:r>
              <a:rPr kumimoji="1" lang="zh-CN" altLang="en-US"/>
              <a:t>实现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7" name="矩形: 圆角 17">
            <a:extLst>
              <a:ext uri="{FF2B5EF4-FFF2-40B4-BE49-F238E27FC236}">
                <a16:creationId xmlns:a16="http://schemas.microsoft.com/office/drawing/2014/main" id="{A7C45FFE-9640-1B49-9AE6-BFDE2A2F4F7F}"/>
              </a:ext>
            </a:extLst>
          </p:cNvPr>
          <p:cNvSpPr/>
          <p:nvPr/>
        </p:nvSpPr>
        <p:spPr>
          <a:xfrm>
            <a:off x="851338" y="2118988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CCE271-4E1B-7748-8FA2-FD1C63F0C038}"/>
              </a:ext>
            </a:extLst>
          </p:cNvPr>
          <p:cNvSpPr txBox="1"/>
          <p:nvPr/>
        </p:nvSpPr>
        <p:spPr>
          <a:xfrm>
            <a:off x="1592294" y="1917899"/>
            <a:ext cx="9340377" cy="126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加锁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最简单的方法是使用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命令。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“set if not exits”setnx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b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</a:b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当一个线程执行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返回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，说明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原本不存在，该线程成功得到了锁；当一个线程执行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返回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0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，说明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已经存在，该线程抢锁失败。</a:t>
            </a:r>
          </a:p>
        </p:txBody>
      </p:sp>
      <p:sp>
        <p:nvSpPr>
          <p:cNvPr id="21" name="矩形: 圆角 21">
            <a:extLst>
              <a:ext uri="{FF2B5EF4-FFF2-40B4-BE49-F238E27FC236}">
                <a16:creationId xmlns:a16="http://schemas.microsoft.com/office/drawing/2014/main" id="{D8B1E11B-98D2-E54D-AB10-FA1FB1A25E65}"/>
              </a:ext>
            </a:extLst>
          </p:cNvPr>
          <p:cNvSpPr/>
          <p:nvPr/>
        </p:nvSpPr>
        <p:spPr>
          <a:xfrm>
            <a:off x="867278" y="4938026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304651B-26CD-B244-9BDF-0BE44372FD9A}"/>
              </a:ext>
            </a:extLst>
          </p:cNvPr>
          <p:cNvSpPr txBox="1"/>
          <p:nvPr/>
        </p:nvSpPr>
        <p:spPr>
          <a:xfrm>
            <a:off x="1602064" y="4796267"/>
            <a:ext cx="9340377" cy="126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锁超时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如果一个得到锁的线程在执行任务的过程中挂掉，来不及显式地释放锁，这块资源将会永远被锁住，别的线程再也别想进来。</a:t>
            </a: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所以，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的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必须设置一个超时时间，以保证即使没有被显式释放，这把锁也要在一定时间后自动释放，避免死锁。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不支持超时参数，所以需要额外的指令，伪代码如下：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expire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30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sp>
        <p:nvSpPr>
          <p:cNvPr id="25" name="矩形: 圆角 19">
            <a:extLst>
              <a:ext uri="{FF2B5EF4-FFF2-40B4-BE49-F238E27FC236}">
                <a16:creationId xmlns:a16="http://schemas.microsoft.com/office/drawing/2014/main" id="{E80C7810-4F9E-8A4C-9C31-4598661360E4}"/>
              </a:ext>
            </a:extLst>
          </p:cNvPr>
          <p:cNvSpPr/>
          <p:nvPr/>
        </p:nvSpPr>
        <p:spPr>
          <a:xfrm>
            <a:off x="850810" y="3671600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31F5AE2-E07A-C443-8A4A-BB76B401282B}"/>
              </a:ext>
            </a:extLst>
          </p:cNvPr>
          <p:cNvSpPr txBox="1"/>
          <p:nvPr/>
        </p:nvSpPr>
        <p:spPr>
          <a:xfrm>
            <a:off x="1574308" y="3469734"/>
            <a:ext cx="9450255" cy="98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解锁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当得到锁的线程执行完任务，需要释放锁，以便其他线程可以进入。释放锁的最简单方式是执行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指令，伪代码如下：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del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b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</a:b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释放锁之后，其他线程就可以继续执行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命令来获得锁。</a:t>
            </a:r>
          </a:p>
        </p:txBody>
      </p:sp>
    </p:spTree>
    <p:extLst>
      <p:ext uri="{BB962C8B-B14F-4D97-AF65-F5344CB8AC3E}">
        <p14:creationId xmlns:p14="http://schemas.microsoft.com/office/powerpoint/2010/main" val="1712297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1645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164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redis</a:t>
            </a:r>
            <a:r>
              <a:rPr kumimoji="1" lang="zh-CN" altLang="en-US"/>
              <a:t>实现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pic>
        <p:nvPicPr>
          <p:cNvPr id="2" name="图片 1">
            <a:extLst>
              <a:ext uri="{FF2B5EF4-FFF2-40B4-BE49-F238E27FC236}">
                <a16:creationId xmlns:a16="http://schemas.microsoft.com/office/drawing/2014/main" id="{1AAE6930-76F3-D048-AE07-7C29C49362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33634" y="1217610"/>
            <a:ext cx="78994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8251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66BA62A-CC45-134E-80F7-64B50CC49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068500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198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组合 6">
            <a:extLst>
              <a:ext uri="{FF2B5EF4-FFF2-40B4-BE49-F238E27FC236}">
                <a16:creationId xmlns:a16="http://schemas.microsoft.com/office/drawing/2014/main" id="{12405123-75FA-1648-A40C-8F1212DCB399}"/>
              </a:ext>
            </a:extLst>
          </p:cNvPr>
          <p:cNvGrpSpPr/>
          <p:nvPr/>
        </p:nvGrpSpPr>
        <p:grpSpPr>
          <a:xfrm>
            <a:off x="347240" y="1096083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8" name="椭圆 7">
              <a:extLst>
                <a:ext uri="{FF2B5EF4-FFF2-40B4-BE49-F238E27FC236}">
                  <a16:creationId xmlns:a16="http://schemas.microsoft.com/office/drawing/2014/main" id="{F6CF7497-999F-3B40-9E99-4A0E7B4731F7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9" name="Freeform 6">
              <a:extLst>
                <a:ext uri="{FF2B5EF4-FFF2-40B4-BE49-F238E27FC236}">
                  <a16:creationId xmlns:a16="http://schemas.microsoft.com/office/drawing/2014/main" id="{01FD4074-9B3D-604C-8CDA-271F89BF3B0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47898127-B4FA-014F-A32E-C4036771E3E9}"/>
              </a:ext>
            </a:extLst>
          </p:cNvPr>
          <p:cNvSpPr txBox="1"/>
          <p:nvPr/>
        </p:nvSpPr>
        <p:spPr>
          <a:xfrm>
            <a:off x="1358075" y="1033762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b="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问题一</a:t>
            </a:r>
            <a:endParaRPr kumimoji="0" lang="zh-CN" altLang="en-US" sz="18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11" name="TextBox 34">
            <a:extLst>
              <a:ext uri="{FF2B5EF4-FFF2-40B4-BE49-F238E27FC236}">
                <a16:creationId xmlns:a16="http://schemas.microsoft.com/office/drawing/2014/main" id="{C583BC86-B1BB-2742-A113-62716093F7E8}"/>
              </a:ext>
            </a:extLst>
          </p:cNvPr>
          <p:cNvSpPr txBox="1"/>
          <p:nvPr/>
        </p:nvSpPr>
        <p:spPr>
          <a:xfrm>
            <a:off x="1373515" y="1406794"/>
            <a:ext cx="10455812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/>
              <a:t>setnx()</a:t>
            </a:r>
            <a:r>
              <a:rPr lang="zh-CN" altLang="en-US" sz="1400"/>
              <a:t>方法作用就是</a:t>
            </a:r>
            <a:r>
              <a:rPr lang="en-US" altLang="zh-CN" sz="1400"/>
              <a:t>SET IF NOT EXIST</a:t>
            </a:r>
            <a:r>
              <a:rPr lang="zh-CN" altLang="en-US" sz="1400"/>
              <a:t>，</a:t>
            </a:r>
            <a:r>
              <a:rPr lang="en-US" altLang="zh-CN" sz="1400"/>
              <a:t>expire()</a:t>
            </a:r>
            <a:r>
              <a:rPr lang="zh-CN" altLang="en-US" sz="1400"/>
              <a:t>方法就是给锁加一个过期时间。乍一看好像和前面的</a:t>
            </a:r>
            <a:r>
              <a:rPr lang="en-US" altLang="zh-CN" sz="1400"/>
              <a:t>set()</a:t>
            </a:r>
            <a:r>
              <a:rPr lang="zh-CN" altLang="en-US" sz="1400"/>
              <a:t>方法结果一样，然而由于这是两条</a:t>
            </a:r>
            <a:r>
              <a:rPr lang="en-US" altLang="zh-CN" sz="1400"/>
              <a:t>Redis</a:t>
            </a:r>
            <a:r>
              <a:rPr lang="zh-CN" altLang="en-US" sz="1400"/>
              <a:t>命令，不具有原子性，如果程序在执行完</a:t>
            </a:r>
            <a:r>
              <a:rPr lang="en-US" altLang="zh-CN" sz="1400"/>
              <a:t>setnx()</a:t>
            </a:r>
            <a:r>
              <a:rPr lang="zh-CN" altLang="en-US" sz="1400"/>
              <a:t>之后突然崩溃，导致锁没有设置过期时间。那么将会发生死锁。所以选择</a:t>
            </a:r>
            <a:r>
              <a:rPr lang="en-US" altLang="zh-CN" sz="1400"/>
              <a:t>setIfAbsent</a:t>
            </a:r>
            <a:r>
              <a:rPr lang="zh-CN" altLang="en-US" sz="1400"/>
              <a:t>方法，具有和</a:t>
            </a:r>
            <a:r>
              <a:rPr lang="en-US" altLang="zh-CN" sz="1400"/>
              <a:t>setNx</a:t>
            </a:r>
            <a:r>
              <a:rPr lang="zh-CN" altLang="en-US" sz="1400"/>
              <a:t>一样的效果</a:t>
            </a:r>
            <a:r>
              <a:rPr lang="en-US" altLang="zh-CN" sz="1400"/>
              <a:t>.(</a:t>
            </a:r>
            <a:r>
              <a:rPr lang="zh-CN" altLang="en-US" sz="1400"/>
              <a:t>如果键不存在则新增</a:t>
            </a:r>
            <a:r>
              <a:rPr lang="en-US" altLang="zh-CN" sz="1400"/>
              <a:t>,</a:t>
            </a:r>
            <a:r>
              <a:rPr lang="zh-CN" altLang="en-US" sz="1400"/>
              <a:t>存在则不改变已经有的值。</a:t>
            </a:r>
            <a:r>
              <a:rPr lang="en-US" altLang="zh-CN" sz="1400"/>
              <a:t>)</a:t>
            </a:r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ADACB91-2EF0-1841-9A8C-F68A7230A9B7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BAFDEF-E8DB-CF45-AC9B-74A5F2B3D114}"/>
              </a:ext>
            </a:extLst>
          </p:cNvPr>
          <p:cNvSpPr txBox="1"/>
          <p:nvPr/>
        </p:nvSpPr>
        <p:spPr>
          <a:xfrm>
            <a:off x="993505" y="276066"/>
            <a:ext cx="1645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锁</a:t>
            </a:r>
          </a:p>
        </p:txBody>
      </p: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1CE2AAB0-BA9A-B141-A45B-4CCB3BE231AE}"/>
              </a:ext>
            </a:extLst>
          </p:cNvPr>
          <p:cNvGrpSpPr/>
          <p:nvPr/>
        </p:nvGrpSpPr>
        <p:grpSpPr>
          <a:xfrm>
            <a:off x="347240" y="2899518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3008C6C3-0CD8-0041-BD90-D5075853DB6D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5" name="Freeform 6">
              <a:extLst>
                <a:ext uri="{FF2B5EF4-FFF2-40B4-BE49-F238E27FC236}">
                  <a16:creationId xmlns:a16="http://schemas.microsoft.com/office/drawing/2014/main" id="{D734D7E5-01CD-4540-85DE-CA5379E2EC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36" name="文本框 35">
            <a:extLst>
              <a:ext uri="{FF2B5EF4-FFF2-40B4-BE49-F238E27FC236}">
                <a16:creationId xmlns:a16="http://schemas.microsoft.com/office/drawing/2014/main" id="{DABD4E80-FCA5-FE42-8D36-C54F07F61D6E}"/>
              </a:ext>
            </a:extLst>
          </p:cNvPr>
          <p:cNvSpPr txBox="1"/>
          <p:nvPr/>
        </p:nvSpPr>
        <p:spPr>
          <a:xfrm>
            <a:off x="1358075" y="2837197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b="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问题二</a:t>
            </a:r>
            <a:endParaRPr kumimoji="0" lang="zh-CN" altLang="en-US" sz="18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7" name="TextBox 34">
            <a:extLst>
              <a:ext uri="{FF2B5EF4-FFF2-40B4-BE49-F238E27FC236}">
                <a16:creationId xmlns:a16="http://schemas.microsoft.com/office/drawing/2014/main" id="{A185739B-5922-0349-8A26-738A9A291B6C}"/>
              </a:ext>
            </a:extLst>
          </p:cNvPr>
          <p:cNvSpPr txBox="1"/>
          <p:nvPr/>
        </p:nvSpPr>
        <p:spPr>
          <a:xfrm>
            <a:off x="1373515" y="3210229"/>
            <a:ext cx="10455812" cy="10237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400"/>
              <a:t>1. </a:t>
            </a:r>
            <a:r>
              <a:rPr lang="zh-CN" altLang="en-US" sz="1400"/>
              <a:t>由于客户端自己生成过期时间，所以需要强制要求各环境下所有客户端的时间必须同步。</a:t>
            </a:r>
          </a:p>
          <a:p>
            <a:pPr>
              <a:lnSpc>
                <a:spcPct val="150000"/>
              </a:lnSpc>
              <a:defRPr/>
            </a:pPr>
            <a:r>
              <a:rPr lang="en-US" altLang="zh-CN" sz="1400"/>
              <a:t>2. </a:t>
            </a:r>
            <a:r>
              <a:rPr lang="zh-CN" altLang="en-US" sz="1400"/>
              <a:t>当锁过期的时候，如果多个客户端同时执行</a:t>
            </a:r>
            <a:r>
              <a:rPr lang="en-US" altLang="zh-CN" sz="1400"/>
              <a:t>jedis.getAndSet()</a:t>
            </a:r>
            <a:r>
              <a:rPr lang="zh-CN" altLang="en-US" sz="1400"/>
              <a:t>方法，虽然最终只有一个客户端加锁，但是这个客户端的锁的过期时间可能被其他客户端覆盖。不具备加锁和解锁必须是同一个客户端的特性。</a:t>
            </a:r>
          </a:p>
        </p:txBody>
      </p:sp>
      <p:grpSp>
        <p:nvGrpSpPr>
          <p:cNvPr id="39" name="组合 38">
            <a:extLst>
              <a:ext uri="{FF2B5EF4-FFF2-40B4-BE49-F238E27FC236}">
                <a16:creationId xmlns:a16="http://schemas.microsoft.com/office/drawing/2014/main" id="{09A8F49B-87E0-C64F-9F39-0F81DE898B5C}"/>
              </a:ext>
            </a:extLst>
          </p:cNvPr>
          <p:cNvGrpSpPr/>
          <p:nvPr/>
        </p:nvGrpSpPr>
        <p:grpSpPr>
          <a:xfrm>
            <a:off x="331800" y="4702953"/>
            <a:ext cx="792000" cy="792000"/>
            <a:chOff x="8001000" y="3009900"/>
            <a:chExt cx="792000" cy="792000"/>
          </a:xfrm>
          <a:solidFill>
            <a:srgbClr val="FFD966"/>
          </a:solidFill>
        </p:grpSpPr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C31AC842-E067-3640-8F2E-FD746A79206D}"/>
                </a:ext>
              </a:extLst>
            </p:cNvPr>
            <p:cNvSpPr/>
            <p:nvPr/>
          </p:nvSpPr>
          <p:spPr>
            <a:xfrm>
              <a:off x="80010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41" name="Freeform 6">
              <a:extLst>
                <a:ext uri="{FF2B5EF4-FFF2-40B4-BE49-F238E27FC236}">
                  <a16:creationId xmlns:a16="http://schemas.microsoft.com/office/drawing/2014/main" id="{F66188D1-26FE-FD47-B27A-1A3166A0FEA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235075" y="3244334"/>
              <a:ext cx="323850" cy="323850"/>
            </a:xfrm>
            <a:custGeom>
              <a:avLst/>
              <a:gdLst>
                <a:gd name="T0" fmla="*/ 410 w 1017"/>
                <a:gd name="T1" fmla="*/ 428 h 1018"/>
                <a:gd name="T2" fmla="*/ 220 w 1017"/>
                <a:gd name="T3" fmla="*/ 735 h 1018"/>
                <a:gd name="T4" fmla="*/ 283 w 1017"/>
                <a:gd name="T5" fmla="*/ 797 h 1018"/>
                <a:gd name="T6" fmla="*/ 581 w 1017"/>
                <a:gd name="T7" fmla="*/ 613 h 1018"/>
                <a:gd name="T8" fmla="*/ 781 w 1017"/>
                <a:gd name="T9" fmla="*/ 326 h 1018"/>
                <a:gd name="T10" fmla="*/ 778 w 1017"/>
                <a:gd name="T11" fmla="*/ 239 h 1018"/>
                <a:gd name="T12" fmla="*/ 691 w 1017"/>
                <a:gd name="T13" fmla="*/ 236 h 1018"/>
                <a:gd name="T14" fmla="*/ 405 w 1017"/>
                <a:gd name="T15" fmla="*/ 584 h 1018"/>
                <a:gd name="T16" fmla="*/ 567 w 1017"/>
                <a:gd name="T17" fmla="*/ 531 h 1018"/>
                <a:gd name="T18" fmla="*/ 473 w 1017"/>
                <a:gd name="T19" fmla="*/ 562 h 1018"/>
                <a:gd name="T20" fmla="*/ 448 w 1017"/>
                <a:gd name="T21" fmla="*/ 487 h 1018"/>
                <a:gd name="T22" fmla="*/ 539 w 1017"/>
                <a:gd name="T23" fmla="*/ 453 h 1018"/>
                <a:gd name="T24" fmla="*/ 571 w 1017"/>
                <a:gd name="T25" fmla="*/ 520 h 1018"/>
                <a:gd name="T26" fmla="*/ 382 w 1017"/>
                <a:gd name="T27" fmla="*/ 16 h 1018"/>
                <a:gd name="T28" fmla="*/ 184 w 1017"/>
                <a:gd name="T29" fmla="*/ 116 h 1018"/>
                <a:gd name="T30" fmla="*/ 49 w 1017"/>
                <a:gd name="T31" fmla="*/ 289 h 1018"/>
                <a:gd name="T32" fmla="*/ 0 w 1017"/>
                <a:gd name="T33" fmla="*/ 509 h 1018"/>
                <a:gd name="T34" fmla="*/ 40 w 1017"/>
                <a:gd name="T35" fmla="*/ 707 h 1018"/>
                <a:gd name="T36" fmla="*/ 166 w 1017"/>
                <a:gd name="T37" fmla="*/ 885 h 1018"/>
                <a:gd name="T38" fmla="*/ 357 w 1017"/>
                <a:gd name="T39" fmla="*/ 995 h 1018"/>
                <a:gd name="T40" fmla="*/ 560 w 1017"/>
                <a:gd name="T41" fmla="*/ 1015 h 1018"/>
                <a:gd name="T42" fmla="*/ 772 w 1017"/>
                <a:gd name="T43" fmla="*/ 944 h 1018"/>
                <a:gd name="T44" fmla="*/ 930 w 1017"/>
                <a:gd name="T45" fmla="*/ 793 h 1018"/>
                <a:gd name="T46" fmla="*/ 1012 w 1017"/>
                <a:gd name="T47" fmla="*/ 586 h 1018"/>
                <a:gd name="T48" fmla="*/ 1001 w 1017"/>
                <a:gd name="T49" fmla="*/ 382 h 1018"/>
                <a:gd name="T50" fmla="*/ 901 w 1017"/>
                <a:gd name="T51" fmla="*/ 186 h 1018"/>
                <a:gd name="T52" fmla="*/ 728 w 1017"/>
                <a:gd name="T53" fmla="*/ 50 h 1018"/>
                <a:gd name="T54" fmla="*/ 508 w 1017"/>
                <a:gd name="T55" fmla="*/ 0 h 1018"/>
                <a:gd name="T56" fmla="*/ 376 w 1017"/>
                <a:gd name="T57" fmla="*/ 935 h 1018"/>
                <a:gd name="T58" fmla="*/ 209 w 1017"/>
                <a:gd name="T59" fmla="*/ 838 h 1018"/>
                <a:gd name="T60" fmla="*/ 99 w 1017"/>
                <a:gd name="T61" fmla="*/ 682 h 1018"/>
                <a:gd name="T62" fmla="*/ 63 w 1017"/>
                <a:gd name="T63" fmla="*/ 509 h 1018"/>
                <a:gd name="T64" fmla="*/ 107 w 1017"/>
                <a:gd name="T65" fmla="*/ 315 h 1018"/>
                <a:gd name="T66" fmla="*/ 225 w 1017"/>
                <a:gd name="T67" fmla="*/ 165 h 1018"/>
                <a:gd name="T68" fmla="*/ 397 w 1017"/>
                <a:gd name="T69" fmla="*/ 77 h 1018"/>
                <a:gd name="T70" fmla="*/ 576 w 1017"/>
                <a:gd name="T71" fmla="*/ 69 h 1018"/>
                <a:gd name="T72" fmla="*/ 757 w 1017"/>
                <a:gd name="T73" fmla="*/ 139 h 1018"/>
                <a:gd name="T74" fmla="*/ 889 w 1017"/>
                <a:gd name="T75" fmla="*/ 278 h 1018"/>
                <a:gd name="T76" fmla="*/ 952 w 1017"/>
                <a:gd name="T77" fmla="*/ 463 h 1018"/>
                <a:gd name="T78" fmla="*/ 933 w 1017"/>
                <a:gd name="T79" fmla="*/ 642 h 1018"/>
                <a:gd name="T80" fmla="*/ 838 w 1017"/>
                <a:gd name="T81" fmla="*/ 808 h 1018"/>
                <a:gd name="T82" fmla="*/ 681 w 1017"/>
                <a:gd name="T83" fmla="*/ 919 h 1018"/>
                <a:gd name="T84" fmla="*/ 508 w 1017"/>
                <a:gd name="T85" fmla="*/ 954 h 1018"/>
                <a:gd name="T86" fmla="*/ 540 w 1017"/>
                <a:gd name="T87" fmla="*/ 165 h 1018"/>
                <a:gd name="T88" fmla="*/ 515 w 1017"/>
                <a:gd name="T89" fmla="*/ 128 h 1018"/>
                <a:gd name="T90" fmla="*/ 477 w 1017"/>
                <a:gd name="T91" fmla="*/ 152 h 1018"/>
                <a:gd name="T92" fmla="*/ 502 w 1017"/>
                <a:gd name="T93" fmla="*/ 190 h 1018"/>
                <a:gd name="T94" fmla="*/ 482 w 1017"/>
                <a:gd name="T95" fmla="*/ 841 h 1018"/>
                <a:gd name="T96" fmla="*/ 490 w 1017"/>
                <a:gd name="T97" fmla="*/ 885 h 1018"/>
                <a:gd name="T98" fmla="*/ 534 w 1017"/>
                <a:gd name="T99" fmla="*/ 877 h 1018"/>
                <a:gd name="T100" fmla="*/ 526 w 1017"/>
                <a:gd name="T101" fmla="*/ 833 h 1018"/>
                <a:gd name="T102" fmla="*/ 840 w 1017"/>
                <a:gd name="T103" fmla="*/ 483 h 1018"/>
                <a:gd name="T104" fmla="*/ 831 w 1017"/>
                <a:gd name="T105" fmla="*/ 527 h 1018"/>
                <a:gd name="T106" fmla="*/ 876 w 1017"/>
                <a:gd name="T107" fmla="*/ 535 h 1018"/>
                <a:gd name="T108" fmla="*/ 885 w 1017"/>
                <a:gd name="T109" fmla="*/ 491 h 1018"/>
                <a:gd name="T110" fmla="*/ 152 w 1017"/>
                <a:gd name="T111" fmla="*/ 477 h 1018"/>
                <a:gd name="T112" fmla="*/ 128 w 1017"/>
                <a:gd name="T113" fmla="*/ 515 h 1018"/>
                <a:gd name="T114" fmla="*/ 165 w 1017"/>
                <a:gd name="T115" fmla="*/ 540 h 1018"/>
                <a:gd name="T116" fmla="*/ 190 w 1017"/>
                <a:gd name="T117" fmla="*/ 50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7" h="1018">
                  <a:moveTo>
                    <a:pt x="691" y="236"/>
                  </a:moveTo>
                  <a:lnTo>
                    <a:pt x="455" y="394"/>
                  </a:lnTo>
                  <a:lnTo>
                    <a:pt x="455" y="394"/>
                  </a:lnTo>
                  <a:lnTo>
                    <a:pt x="445" y="399"/>
                  </a:lnTo>
                  <a:lnTo>
                    <a:pt x="436" y="404"/>
                  </a:lnTo>
                  <a:lnTo>
                    <a:pt x="427" y="411"/>
                  </a:lnTo>
                  <a:lnTo>
                    <a:pt x="418" y="418"/>
                  </a:lnTo>
                  <a:lnTo>
                    <a:pt x="418" y="418"/>
                  </a:lnTo>
                  <a:lnTo>
                    <a:pt x="410" y="428"/>
                  </a:lnTo>
                  <a:lnTo>
                    <a:pt x="402" y="439"/>
                  </a:lnTo>
                  <a:lnTo>
                    <a:pt x="396" y="450"/>
                  </a:lnTo>
                  <a:lnTo>
                    <a:pt x="390" y="460"/>
                  </a:lnTo>
                  <a:lnTo>
                    <a:pt x="236" y="691"/>
                  </a:lnTo>
                  <a:lnTo>
                    <a:pt x="236" y="691"/>
                  </a:lnTo>
                  <a:lnTo>
                    <a:pt x="228" y="702"/>
                  </a:lnTo>
                  <a:lnTo>
                    <a:pt x="224" y="712"/>
                  </a:lnTo>
                  <a:lnTo>
                    <a:pt x="221" y="723"/>
                  </a:lnTo>
                  <a:lnTo>
                    <a:pt x="220" y="735"/>
                  </a:lnTo>
                  <a:lnTo>
                    <a:pt x="221" y="747"/>
                  </a:lnTo>
                  <a:lnTo>
                    <a:pt x="225" y="759"/>
                  </a:lnTo>
                  <a:lnTo>
                    <a:pt x="231" y="769"/>
                  </a:lnTo>
                  <a:lnTo>
                    <a:pt x="238" y="779"/>
                  </a:lnTo>
                  <a:lnTo>
                    <a:pt x="238" y="779"/>
                  </a:lnTo>
                  <a:lnTo>
                    <a:pt x="248" y="786"/>
                  </a:lnTo>
                  <a:lnTo>
                    <a:pt x="260" y="793"/>
                  </a:lnTo>
                  <a:lnTo>
                    <a:pt x="271" y="796"/>
                  </a:lnTo>
                  <a:lnTo>
                    <a:pt x="283" y="797"/>
                  </a:lnTo>
                  <a:lnTo>
                    <a:pt x="283" y="797"/>
                  </a:lnTo>
                  <a:lnTo>
                    <a:pt x="295" y="796"/>
                  </a:lnTo>
                  <a:lnTo>
                    <a:pt x="306" y="793"/>
                  </a:lnTo>
                  <a:lnTo>
                    <a:pt x="316" y="789"/>
                  </a:lnTo>
                  <a:lnTo>
                    <a:pt x="326" y="781"/>
                  </a:lnTo>
                  <a:lnTo>
                    <a:pt x="561" y="624"/>
                  </a:lnTo>
                  <a:lnTo>
                    <a:pt x="561" y="624"/>
                  </a:lnTo>
                  <a:lnTo>
                    <a:pt x="572" y="619"/>
                  </a:lnTo>
                  <a:lnTo>
                    <a:pt x="581" y="613"/>
                  </a:lnTo>
                  <a:lnTo>
                    <a:pt x="590" y="606"/>
                  </a:lnTo>
                  <a:lnTo>
                    <a:pt x="599" y="599"/>
                  </a:lnTo>
                  <a:lnTo>
                    <a:pt x="599" y="599"/>
                  </a:lnTo>
                  <a:lnTo>
                    <a:pt x="607" y="589"/>
                  </a:lnTo>
                  <a:lnTo>
                    <a:pt x="615" y="579"/>
                  </a:lnTo>
                  <a:lnTo>
                    <a:pt x="621" y="569"/>
                  </a:lnTo>
                  <a:lnTo>
                    <a:pt x="626" y="558"/>
                  </a:lnTo>
                  <a:lnTo>
                    <a:pt x="781" y="326"/>
                  </a:lnTo>
                  <a:lnTo>
                    <a:pt x="781" y="326"/>
                  </a:lnTo>
                  <a:lnTo>
                    <a:pt x="789" y="317"/>
                  </a:lnTo>
                  <a:lnTo>
                    <a:pt x="793" y="306"/>
                  </a:lnTo>
                  <a:lnTo>
                    <a:pt x="796" y="294"/>
                  </a:lnTo>
                  <a:lnTo>
                    <a:pt x="797" y="282"/>
                  </a:lnTo>
                  <a:lnTo>
                    <a:pt x="795" y="270"/>
                  </a:lnTo>
                  <a:lnTo>
                    <a:pt x="792" y="260"/>
                  </a:lnTo>
                  <a:lnTo>
                    <a:pt x="786" y="249"/>
                  </a:lnTo>
                  <a:lnTo>
                    <a:pt x="778" y="239"/>
                  </a:lnTo>
                  <a:lnTo>
                    <a:pt x="778" y="239"/>
                  </a:lnTo>
                  <a:lnTo>
                    <a:pt x="769" y="232"/>
                  </a:lnTo>
                  <a:lnTo>
                    <a:pt x="758" y="225"/>
                  </a:lnTo>
                  <a:lnTo>
                    <a:pt x="747" y="222"/>
                  </a:lnTo>
                  <a:lnTo>
                    <a:pt x="735" y="221"/>
                  </a:lnTo>
                  <a:lnTo>
                    <a:pt x="723" y="222"/>
                  </a:lnTo>
                  <a:lnTo>
                    <a:pt x="711" y="224"/>
                  </a:lnTo>
                  <a:lnTo>
                    <a:pt x="701" y="230"/>
                  </a:lnTo>
                  <a:lnTo>
                    <a:pt x="691" y="236"/>
                  </a:lnTo>
                  <a:lnTo>
                    <a:pt x="691" y="236"/>
                  </a:lnTo>
                  <a:close/>
                  <a:moveTo>
                    <a:pt x="289" y="730"/>
                  </a:moveTo>
                  <a:lnTo>
                    <a:pt x="283" y="734"/>
                  </a:lnTo>
                  <a:lnTo>
                    <a:pt x="283" y="734"/>
                  </a:lnTo>
                  <a:lnTo>
                    <a:pt x="283" y="765"/>
                  </a:lnTo>
                  <a:lnTo>
                    <a:pt x="283" y="734"/>
                  </a:lnTo>
                  <a:lnTo>
                    <a:pt x="396" y="566"/>
                  </a:lnTo>
                  <a:lnTo>
                    <a:pt x="396" y="566"/>
                  </a:lnTo>
                  <a:lnTo>
                    <a:pt x="400" y="575"/>
                  </a:lnTo>
                  <a:lnTo>
                    <a:pt x="405" y="584"/>
                  </a:lnTo>
                  <a:lnTo>
                    <a:pt x="412" y="591"/>
                  </a:lnTo>
                  <a:lnTo>
                    <a:pt x="418" y="599"/>
                  </a:lnTo>
                  <a:lnTo>
                    <a:pt x="418" y="599"/>
                  </a:lnTo>
                  <a:lnTo>
                    <a:pt x="426" y="605"/>
                  </a:lnTo>
                  <a:lnTo>
                    <a:pt x="433" y="612"/>
                  </a:lnTo>
                  <a:lnTo>
                    <a:pt x="442" y="617"/>
                  </a:lnTo>
                  <a:lnTo>
                    <a:pt x="451" y="621"/>
                  </a:lnTo>
                  <a:lnTo>
                    <a:pt x="289" y="730"/>
                  </a:lnTo>
                  <a:close/>
                  <a:moveTo>
                    <a:pt x="567" y="531"/>
                  </a:moveTo>
                  <a:lnTo>
                    <a:pt x="552" y="554"/>
                  </a:lnTo>
                  <a:lnTo>
                    <a:pt x="530" y="569"/>
                  </a:lnTo>
                  <a:lnTo>
                    <a:pt x="530" y="569"/>
                  </a:lnTo>
                  <a:lnTo>
                    <a:pt x="519" y="572"/>
                  </a:lnTo>
                  <a:lnTo>
                    <a:pt x="508" y="573"/>
                  </a:lnTo>
                  <a:lnTo>
                    <a:pt x="508" y="573"/>
                  </a:lnTo>
                  <a:lnTo>
                    <a:pt x="496" y="571"/>
                  </a:lnTo>
                  <a:lnTo>
                    <a:pt x="484" y="568"/>
                  </a:lnTo>
                  <a:lnTo>
                    <a:pt x="473" y="562"/>
                  </a:lnTo>
                  <a:lnTo>
                    <a:pt x="463" y="554"/>
                  </a:lnTo>
                  <a:lnTo>
                    <a:pt x="463" y="554"/>
                  </a:lnTo>
                  <a:lnTo>
                    <a:pt x="456" y="544"/>
                  </a:lnTo>
                  <a:lnTo>
                    <a:pt x="449" y="533"/>
                  </a:lnTo>
                  <a:lnTo>
                    <a:pt x="446" y="521"/>
                  </a:lnTo>
                  <a:lnTo>
                    <a:pt x="445" y="509"/>
                  </a:lnTo>
                  <a:lnTo>
                    <a:pt x="445" y="509"/>
                  </a:lnTo>
                  <a:lnTo>
                    <a:pt x="446" y="498"/>
                  </a:lnTo>
                  <a:lnTo>
                    <a:pt x="448" y="487"/>
                  </a:lnTo>
                  <a:lnTo>
                    <a:pt x="463" y="465"/>
                  </a:lnTo>
                  <a:lnTo>
                    <a:pt x="486" y="450"/>
                  </a:lnTo>
                  <a:lnTo>
                    <a:pt x="486" y="450"/>
                  </a:lnTo>
                  <a:lnTo>
                    <a:pt x="495" y="447"/>
                  </a:lnTo>
                  <a:lnTo>
                    <a:pt x="503" y="446"/>
                  </a:lnTo>
                  <a:lnTo>
                    <a:pt x="513" y="446"/>
                  </a:lnTo>
                  <a:lnTo>
                    <a:pt x="521" y="447"/>
                  </a:lnTo>
                  <a:lnTo>
                    <a:pt x="530" y="450"/>
                  </a:lnTo>
                  <a:lnTo>
                    <a:pt x="539" y="453"/>
                  </a:lnTo>
                  <a:lnTo>
                    <a:pt x="546" y="458"/>
                  </a:lnTo>
                  <a:lnTo>
                    <a:pt x="554" y="463"/>
                  </a:lnTo>
                  <a:lnTo>
                    <a:pt x="554" y="463"/>
                  </a:lnTo>
                  <a:lnTo>
                    <a:pt x="561" y="473"/>
                  </a:lnTo>
                  <a:lnTo>
                    <a:pt x="567" y="485"/>
                  </a:lnTo>
                  <a:lnTo>
                    <a:pt x="571" y="497"/>
                  </a:lnTo>
                  <a:lnTo>
                    <a:pt x="572" y="509"/>
                  </a:lnTo>
                  <a:lnTo>
                    <a:pt x="572" y="509"/>
                  </a:lnTo>
                  <a:lnTo>
                    <a:pt x="571" y="520"/>
                  </a:lnTo>
                  <a:lnTo>
                    <a:pt x="567" y="531"/>
                  </a:lnTo>
                  <a:lnTo>
                    <a:pt x="567" y="531"/>
                  </a:lnTo>
                  <a:close/>
                  <a:moveTo>
                    <a:pt x="508" y="0"/>
                  </a:moveTo>
                  <a:lnTo>
                    <a:pt x="508" y="0"/>
                  </a:lnTo>
                  <a:lnTo>
                    <a:pt x="483" y="1"/>
                  </a:lnTo>
                  <a:lnTo>
                    <a:pt x="456" y="2"/>
                  </a:lnTo>
                  <a:lnTo>
                    <a:pt x="431" y="5"/>
                  </a:lnTo>
                  <a:lnTo>
                    <a:pt x="405" y="11"/>
                  </a:lnTo>
                  <a:lnTo>
                    <a:pt x="382" y="16"/>
                  </a:lnTo>
                  <a:lnTo>
                    <a:pt x="357" y="23"/>
                  </a:lnTo>
                  <a:lnTo>
                    <a:pt x="334" y="31"/>
                  </a:lnTo>
                  <a:lnTo>
                    <a:pt x="310" y="40"/>
                  </a:lnTo>
                  <a:lnTo>
                    <a:pt x="287" y="50"/>
                  </a:lnTo>
                  <a:lnTo>
                    <a:pt x="266" y="61"/>
                  </a:lnTo>
                  <a:lnTo>
                    <a:pt x="245" y="74"/>
                  </a:lnTo>
                  <a:lnTo>
                    <a:pt x="224" y="87"/>
                  </a:lnTo>
                  <a:lnTo>
                    <a:pt x="204" y="101"/>
                  </a:lnTo>
                  <a:lnTo>
                    <a:pt x="184" y="116"/>
                  </a:lnTo>
                  <a:lnTo>
                    <a:pt x="166" y="132"/>
                  </a:lnTo>
                  <a:lnTo>
                    <a:pt x="149" y="149"/>
                  </a:lnTo>
                  <a:lnTo>
                    <a:pt x="132" y="167"/>
                  </a:lnTo>
                  <a:lnTo>
                    <a:pt x="116" y="186"/>
                  </a:lnTo>
                  <a:lnTo>
                    <a:pt x="101" y="205"/>
                  </a:lnTo>
                  <a:lnTo>
                    <a:pt x="87" y="224"/>
                  </a:lnTo>
                  <a:lnTo>
                    <a:pt x="73" y="245"/>
                  </a:lnTo>
                  <a:lnTo>
                    <a:pt x="61" y="266"/>
                  </a:lnTo>
                  <a:lnTo>
                    <a:pt x="49" y="289"/>
                  </a:lnTo>
                  <a:lnTo>
                    <a:pt x="40" y="311"/>
                  </a:lnTo>
                  <a:lnTo>
                    <a:pt x="30" y="334"/>
                  </a:lnTo>
                  <a:lnTo>
                    <a:pt x="22" y="357"/>
                  </a:lnTo>
                  <a:lnTo>
                    <a:pt x="16" y="382"/>
                  </a:lnTo>
                  <a:lnTo>
                    <a:pt x="10" y="407"/>
                  </a:lnTo>
                  <a:lnTo>
                    <a:pt x="5" y="431"/>
                  </a:lnTo>
                  <a:lnTo>
                    <a:pt x="2" y="457"/>
                  </a:lnTo>
                  <a:lnTo>
                    <a:pt x="0" y="483"/>
                  </a:lnTo>
                  <a:lnTo>
                    <a:pt x="0" y="509"/>
                  </a:lnTo>
                  <a:lnTo>
                    <a:pt x="0" y="509"/>
                  </a:lnTo>
                  <a:lnTo>
                    <a:pt x="0" y="535"/>
                  </a:lnTo>
                  <a:lnTo>
                    <a:pt x="2" y="561"/>
                  </a:lnTo>
                  <a:lnTo>
                    <a:pt x="5" y="586"/>
                  </a:lnTo>
                  <a:lnTo>
                    <a:pt x="10" y="612"/>
                  </a:lnTo>
                  <a:lnTo>
                    <a:pt x="16" y="636"/>
                  </a:lnTo>
                  <a:lnTo>
                    <a:pt x="22" y="660"/>
                  </a:lnTo>
                  <a:lnTo>
                    <a:pt x="30" y="683"/>
                  </a:lnTo>
                  <a:lnTo>
                    <a:pt x="40" y="707"/>
                  </a:lnTo>
                  <a:lnTo>
                    <a:pt x="49" y="730"/>
                  </a:lnTo>
                  <a:lnTo>
                    <a:pt x="61" y="751"/>
                  </a:lnTo>
                  <a:lnTo>
                    <a:pt x="73" y="772"/>
                  </a:lnTo>
                  <a:lnTo>
                    <a:pt x="87" y="793"/>
                  </a:lnTo>
                  <a:lnTo>
                    <a:pt x="101" y="813"/>
                  </a:lnTo>
                  <a:lnTo>
                    <a:pt x="116" y="833"/>
                  </a:lnTo>
                  <a:lnTo>
                    <a:pt x="132" y="851"/>
                  </a:lnTo>
                  <a:lnTo>
                    <a:pt x="149" y="868"/>
                  </a:lnTo>
                  <a:lnTo>
                    <a:pt x="166" y="885"/>
                  </a:lnTo>
                  <a:lnTo>
                    <a:pt x="184" y="901"/>
                  </a:lnTo>
                  <a:lnTo>
                    <a:pt x="204" y="916"/>
                  </a:lnTo>
                  <a:lnTo>
                    <a:pt x="224" y="930"/>
                  </a:lnTo>
                  <a:lnTo>
                    <a:pt x="245" y="944"/>
                  </a:lnTo>
                  <a:lnTo>
                    <a:pt x="266" y="956"/>
                  </a:lnTo>
                  <a:lnTo>
                    <a:pt x="287" y="968"/>
                  </a:lnTo>
                  <a:lnTo>
                    <a:pt x="310" y="977"/>
                  </a:lnTo>
                  <a:lnTo>
                    <a:pt x="334" y="987"/>
                  </a:lnTo>
                  <a:lnTo>
                    <a:pt x="357" y="995"/>
                  </a:lnTo>
                  <a:lnTo>
                    <a:pt x="382" y="1002"/>
                  </a:lnTo>
                  <a:lnTo>
                    <a:pt x="405" y="1007"/>
                  </a:lnTo>
                  <a:lnTo>
                    <a:pt x="431" y="1012"/>
                  </a:lnTo>
                  <a:lnTo>
                    <a:pt x="456" y="1015"/>
                  </a:lnTo>
                  <a:lnTo>
                    <a:pt x="483" y="1017"/>
                  </a:lnTo>
                  <a:lnTo>
                    <a:pt x="508" y="1018"/>
                  </a:lnTo>
                  <a:lnTo>
                    <a:pt x="508" y="1018"/>
                  </a:lnTo>
                  <a:lnTo>
                    <a:pt x="534" y="1017"/>
                  </a:lnTo>
                  <a:lnTo>
                    <a:pt x="560" y="1015"/>
                  </a:lnTo>
                  <a:lnTo>
                    <a:pt x="586" y="1012"/>
                  </a:lnTo>
                  <a:lnTo>
                    <a:pt x="610" y="1007"/>
                  </a:lnTo>
                  <a:lnTo>
                    <a:pt x="635" y="1002"/>
                  </a:lnTo>
                  <a:lnTo>
                    <a:pt x="660" y="995"/>
                  </a:lnTo>
                  <a:lnTo>
                    <a:pt x="683" y="987"/>
                  </a:lnTo>
                  <a:lnTo>
                    <a:pt x="706" y="977"/>
                  </a:lnTo>
                  <a:lnTo>
                    <a:pt x="728" y="968"/>
                  </a:lnTo>
                  <a:lnTo>
                    <a:pt x="751" y="956"/>
                  </a:lnTo>
                  <a:lnTo>
                    <a:pt x="772" y="944"/>
                  </a:lnTo>
                  <a:lnTo>
                    <a:pt x="793" y="930"/>
                  </a:lnTo>
                  <a:lnTo>
                    <a:pt x="812" y="916"/>
                  </a:lnTo>
                  <a:lnTo>
                    <a:pt x="831" y="901"/>
                  </a:lnTo>
                  <a:lnTo>
                    <a:pt x="851" y="885"/>
                  </a:lnTo>
                  <a:lnTo>
                    <a:pt x="868" y="868"/>
                  </a:lnTo>
                  <a:lnTo>
                    <a:pt x="885" y="851"/>
                  </a:lnTo>
                  <a:lnTo>
                    <a:pt x="901" y="833"/>
                  </a:lnTo>
                  <a:lnTo>
                    <a:pt x="916" y="813"/>
                  </a:lnTo>
                  <a:lnTo>
                    <a:pt x="930" y="793"/>
                  </a:lnTo>
                  <a:lnTo>
                    <a:pt x="943" y="772"/>
                  </a:lnTo>
                  <a:lnTo>
                    <a:pt x="956" y="751"/>
                  </a:lnTo>
                  <a:lnTo>
                    <a:pt x="967" y="730"/>
                  </a:lnTo>
                  <a:lnTo>
                    <a:pt x="977" y="707"/>
                  </a:lnTo>
                  <a:lnTo>
                    <a:pt x="986" y="683"/>
                  </a:lnTo>
                  <a:lnTo>
                    <a:pt x="995" y="660"/>
                  </a:lnTo>
                  <a:lnTo>
                    <a:pt x="1001" y="636"/>
                  </a:lnTo>
                  <a:lnTo>
                    <a:pt x="1007" y="612"/>
                  </a:lnTo>
                  <a:lnTo>
                    <a:pt x="1012" y="586"/>
                  </a:lnTo>
                  <a:lnTo>
                    <a:pt x="1015" y="561"/>
                  </a:lnTo>
                  <a:lnTo>
                    <a:pt x="1017" y="535"/>
                  </a:lnTo>
                  <a:lnTo>
                    <a:pt x="1017" y="509"/>
                  </a:lnTo>
                  <a:lnTo>
                    <a:pt x="1017" y="509"/>
                  </a:lnTo>
                  <a:lnTo>
                    <a:pt x="1017" y="483"/>
                  </a:lnTo>
                  <a:lnTo>
                    <a:pt x="1015" y="457"/>
                  </a:lnTo>
                  <a:lnTo>
                    <a:pt x="1012" y="431"/>
                  </a:lnTo>
                  <a:lnTo>
                    <a:pt x="1007" y="407"/>
                  </a:lnTo>
                  <a:lnTo>
                    <a:pt x="1001" y="382"/>
                  </a:lnTo>
                  <a:lnTo>
                    <a:pt x="995" y="357"/>
                  </a:lnTo>
                  <a:lnTo>
                    <a:pt x="986" y="334"/>
                  </a:lnTo>
                  <a:lnTo>
                    <a:pt x="977" y="311"/>
                  </a:lnTo>
                  <a:lnTo>
                    <a:pt x="967" y="289"/>
                  </a:lnTo>
                  <a:lnTo>
                    <a:pt x="956" y="266"/>
                  </a:lnTo>
                  <a:lnTo>
                    <a:pt x="943" y="245"/>
                  </a:lnTo>
                  <a:lnTo>
                    <a:pt x="930" y="224"/>
                  </a:lnTo>
                  <a:lnTo>
                    <a:pt x="916" y="205"/>
                  </a:lnTo>
                  <a:lnTo>
                    <a:pt x="901" y="186"/>
                  </a:lnTo>
                  <a:lnTo>
                    <a:pt x="885" y="167"/>
                  </a:lnTo>
                  <a:lnTo>
                    <a:pt x="868" y="149"/>
                  </a:lnTo>
                  <a:lnTo>
                    <a:pt x="851" y="132"/>
                  </a:lnTo>
                  <a:lnTo>
                    <a:pt x="831" y="116"/>
                  </a:lnTo>
                  <a:lnTo>
                    <a:pt x="812" y="101"/>
                  </a:lnTo>
                  <a:lnTo>
                    <a:pt x="793" y="87"/>
                  </a:lnTo>
                  <a:lnTo>
                    <a:pt x="772" y="74"/>
                  </a:lnTo>
                  <a:lnTo>
                    <a:pt x="751" y="61"/>
                  </a:lnTo>
                  <a:lnTo>
                    <a:pt x="728" y="50"/>
                  </a:lnTo>
                  <a:lnTo>
                    <a:pt x="706" y="40"/>
                  </a:lnTo>
                  <a:lnTo>
                    <a:pt x="683" y="31"/>
                  </a:lnTo>
                  <a:lnTo>
                    <a:pt x="660" y="23"/>
                  </a:lnTo>
                  <a:lnTo>
                    <a:pt x="635" y="16"/>
                  </a:lnTo>
                  <a:lnTo>
                    <a:pt x="610" y="11"/>
                  </a:lnTo>
                  <a:lnTo>
                    <a:pt x="586" y="5"/>
                  </a:lnTo>
                  <a:lnTo>
                    <a:pt x="560" y="2"/>
                  </a:lnTo>
                  <a:lnTo>
                    <a:pt x="534" y="1"/>
                  </a:lnTo>
                  <a:lnTo>
                    <a:pt x="508" y="0"/>
                  </a:lnTo>
                  <a:lnTo>
                    <a:pt x="508" y="0"/>
                  </a:lnTo>
                  <a:close/>
                  <a:moveTo>
                    <a:pt x="508" y="954"/>
                  </a:moveTo>
                  <a:lnTo>
                    <a:pt x="508" y="954"/>
                  </a:lnTo>
                  <a:lnTo>
                    <a:pt x="486" y="954"/>
                  </a:lnTo>
                  <a:lnTo>
                    <a:pt x="463" y="952"/>
                  </a:lnTo>
                  <a:lnTo>
                    <a:pt x="441" y="948"/>
                  </a:lnTo>
                  <a:lnTo>
                    <a:pt x="418" y="945"/>
                  </a:lnTo>
                  <a:lnTo>
                    <a:pt x="397" y="940"/>
                  </a:lnTo>
                  <a:lnTo>
                    <a:pt x="376" y="935"/>
                  </a:lnTo>
                  <a:lnTo>
                    <a:pt x="355" y="927"/>
                  </a:lnTo>
                  <a:lnTo>
                    <a:pt x="336" y="919"/>
                  </a:lnTo>
                  <a:lnTo>
                    <a:pt x="315" y="910"/>
                  </a:lnTo>
                  <a:lnTo>
                    <a:pt x="296" y="900"/>
                  </a:lnTo>
                  <a:lnTo>
                    <a:pt x="278" y="889"/>
                  </a:lnTo>
                  <a:lnTo>
                    <a:pt x="260" y="878"/>
                  </a:lnTo>
                  <a:lnTo>
                    <a:pt x="242" y="866"/>
                  </a:lnTo>
                  <a:lnTo>
                    <a:pt x="225" y="852"/>
                  </a:lnTo>
                  <a:lnTo>
                    <a:pt x="209" y="838"/>
                  </a:lnTo>
                  <a:lnTo>
                    <a:pt x="194" y="824"/>
                  </a:lnTo>
                  <a:lnTo>
                    <a:pt x="179" y="808"/>
                  </a:lnTo>
                  <a:lnTo>
                    <a:pt x="165" y="792"/>
                  </a:lnTo>
                  <a:lnTo>
                    <a:pt x="151" y="775"/>
                  </a:lnTo>
                  <a:lnTo>
                    <a:pt x="139" y="757"/>
                  </a:lnTo>
                  <a:lnTo>
                    <a:pt x="128" y="739"/>
                  </a:lnTo>
                  <a:lnTo>
                    <a:pt x="117" y="721"/>
                  </a:lnTo>
                  <a:lnTo>
                    <a:pt x="107" y="702"/>
                  </a:lnTo>
                  <a:lnTo>
                    <a:pt x="99" y="682"/>
                  </a:lnTo>
                  <a:lnTo>
                    <a:pt x="90" y="662"/>
                  </a:lnTo>
                  <a:lnTo>
                    <a:pt x="84" y="642"/>
                  </a:lnTo>
                  <a:lnTo>
                    <a:pt x="77" y="620"/>
                  </a:lnTo>
                  <a:lnTo>
                    <a:pt x="72" y="599"/>
                  </a:lnTo>
                  <a:lnTo>
                    <a:pt x="69" y="576"/>
                  </a:lnTo>
                  <a:lnTo>
                    <a:pt x="65" y="555"/>
                  </a:lnTo>
                  <a:lnTo>
                    <a:pt x="63" y="532"/>
                  </a:lnTo>
                  <a:lnTo>
                    <a:pt x="63" y="509"/>
                  </a:lnTo>
                  <a:lnTo>
                    <a:pt x="63" y="509"/>
                  </a:lnTo>
                  <a:lnTo>
                    <a:pt x="63" y="486"/>
                  </a:lnTo>
                  <a:lnTo>
                    <a:pt x="65" y="463"/>
                  </a:lnTo>
                  <a:lnTo>
                    <a:pt x="69" y="441"/>
                  </a:lnTo>
                  <a:lnTo>
                    <a:pt x="72" y="420"/>
                  </a:lnTo>
                  <a:lnTo>
                    <a:pt x="77" y="398"/>
                  </a:lnTo>
                  <a:lnTo>
                    <a:pt x="84" y="377"/>
                  </a:lnTo>
                  <a:lnTo>
                    <a:pt x="90" y="356"/>
                  </a:lnTo>
                  <a:lnTo>
                    <a:pt x="99" y="336"/>
                  </a:lnTo>
                  <a:lnTo>
                    <a:pt x="107" y="315"/>
                  </a:lnTo>
                  <a:lnTo>
                    <a:pt x="117" y="297"/>
                  </a:lnTo>
                  <a:lnTo>
                    <a:pt x="128" y="278"/>
                  </a:lnTo>
                  <a:lnTo>
                    <a:pt x="139" y="260"/>
                  </a:lnTo>
                  <a:lnTo>
                    <a:pt x="151" y="242"/>
                  </a:lnTo>
                  <a:lnTo>
                    <a:pt x="165" y="225"/>
                  </a:lnTo>
                  <a:lnTo>
                    <a:pt x="179" y="209"/>
                  </a:lnTo>
                  <a:lnTo>
                    <a:pt x="194" y="194"/>
                  </a:lnTo>
                  <a:lnTo>
                    <a:pt x="209" y="179"/>
                  </a:lnTo>
                  <a:lnTo>
                    <a:pt x="225" y="165"/>
                  </a:lnTo>
                  <a:lnTo>
                    <a:pt x="242" y="152"/>
                  </a:lnTo>
                  <a:lnTo>
                    <a:pt x="260" y="139"/>
                  </a:lnTo>
                  <a:lnTo>
                    <a:pt x="278" y="128"/>
                  </a:lnTo>
                  <a:lnTo>
                    <a:pt x="296" y="117"/>
                  </a:lnTo>
                  <a:lnTo>
                    <a:pt x="315" y="107"/>
                  </a:lnTo>
                  <a:lnTo>
                    <a:pt x="336" y="99"/>
                  </a:lnTo>
                  <a:lnTo>
                    <a:pt x="355" y="90"/>
                  </a:lnTo>
                  <a:lnTo>
                    <a:pt x="376" y="84"/>
                  </a:lnTo>
                  <a:lnTo>
                    <a:pt x="397" y="77"/>
                  </a:lnTo>
                  <a:lnTo>
                    <a:pt x="418" y="73"/>
                  </a:lnTo>
                  <a:lnTo>
                    <a:pt x="441" y="69"/>
                  </a:lnTo>
                  <a:lnTo>
                    <a:pt x="463" y="65"/>
                  </a:lnTo>
                  <a:lnTo>
                    <a:pt x="486" y="64"/>
                  </a:lnTo>
                  <a:lnTo>
                    <a:pt x="508" y="63"/>
                  </a:lnTo>
                  <a:lnTo>
                    <a:pt x="508" y="63"/>
                  </a:lnTo>
                  <a:lnTo>
                    <a:pt x="531" y="64"/>
                  </a:lnTo>
                  <a:lnTo>
                    <a:pt x="554" y="65"/>
                  </a:lnTo>
                  <a:lnTo>
                    <a:pt x="576" y="69"/>
                  </a:lnTo>
                  <a:lnTo>
                    <a:pt x="598" y="73"/>
                  </a:lnTo>
                  <a:lnTo>
                    <a:pt x="620" y="77"/>
                  </a:lnTo>
                  <a:lnTo>
                    <a:pt x="640" y="84"/>
                  </a:lnTo>
                  <a:lnTo>
                    <a:pt x="661" y="90"/>
                  </a:lnTo>
                  <a:lnTo>
                    <a:pt x="681" y="99"/>
                  </a:lnTo>
                  <a:lnTo>
                    <a:pt x="702" y="107"/>
                  </a:lnTo>
                  <a:lnTo>
                    <a:pt x="721" y="117"/>
                  </a:lnTo>
                  <a:lnTo>
                    <a:pt x="739" y="128"/>
                  </a:lnTo>
                  <a:lnTo>
                    <a:pt x="757" y="139"/>
                  </a:lnTo>
                  <a:lnTo>
                    <a:pt x="775" y="152"/>
                  </a:lnTo>
                  <a:lnTo>
                    <a:pt x="792" y="165"/>
                  </a:lnTo>
                  <a:lnTo>
                    <a:pt x="808" y="179"/>
                  </a:lnTo>
                  <a:lnTo>
                    <a:pt x="823" y="194"/>
                  </a:lnTo>
                  <a:lnTo>
                    <a:pt x="838" y="209"/>
                  </a:lnTo>
                  <a:lnTo>
                    <a:pt x="852" y="225"/>
                  </a:lnTo>
                  <a:lnTo>
                    <a:pt x="865" y="242"/>
                  </a:lnTo>
                  <a:lnTo>
                    <a:pt x="878" y="260"/>
                  </a:lnTo>
                  <a:lnTo>
                    <a:pt x="889" y="278"/>
                  </a:lnTo>
                  <a:lnTo>
                    <a:pt x="900" y="297"/>
                  </a:lnTo>
                  <a:lnTo>
                    <a:pt x="910" y="315"/>
                  </a:lnTo>
                  <a:lnTo>
                    <a:pt x="918" y="336"/>
                  </a:lnTo>
                  <a:lnTo>
                    <a:pt x="927" y="356"/>
                  </a:lnTo>
                  <a:lnTo>
                    <a:pt x="933" y="377"/>
                  </a:lnTo>
                  <a:lnTo>
                    <a:pt x="940" y="398"/>
                  </a:lnTo>
                  <a:lnTo>
                    <a:pt x="944" y="420"/>
                  </a:lnTo>
                  <a:lnTo>
                    <a:pt x="948" y="441"/>
                  </a:lnTo>
                  <a:lnTo>
                    <a:pt x="952" y="463"/>
                  </a:lnTo>
                  <a:lnTo>
                    <a:pt x="953" y="486"/>
                  </a:lnTo>
                  <a:lnTo>
                    <a:pt x="954" y="509"/>
                  </a:lnTo>
                  <a:lnTo>
                    <a:pt x="954" y="509"/>
                  </a:lnTo>
                  <a:lnTo>
                    <a:pt x="953" y="532"/>
                  </a:lnTo>
                  <a:lnTo>
                    <a:pt x="952" y="555"/>
                  </a:lnTo>
                  <a:lnTo>
                    <a:pt x="948" y="576"/>
                  </a:lnTo>
                  <a:lnTo>
                    <a:pt x="944" y="599"/>
                  </a:lnTo>
                  <a:lnTo>
                    <a:pt x="940" y="620"/>
                  </a:lnTo>
                  <a:lnTo>
                    <a:pt x="933" y="642"/>
                  </a:lnTo>
                  <a:lnTo>
                    <a:pt x="927" y="662"/>
                  </a:lnTo>
                  <a:lnTo>
                    <a:pt x="918" y="682"/>
                  </a:lnTo>
                  <a:lnTo>
                    <a:pt x="910" y="702"/>
                  </a:lnTo>
                  <a:lnTo>
                    <a:pt x="900" y="721"/>
                  </a:lnTo>
                  <a:lnTo>
                    <a:pt x="889" y="739"/>
                  </a:lnTo>
                  <a:lnTo>
                    <a:pt x="878" y="757"/>
                  </a:lnTo>
                  <a:lnTo>
                    <a:pt x="865" y="775"/>
                  </a:lnTo>
                  <a:lnTo>
                    <a:pt x="852" y="792"/>
                  </a:lnTo>
                  <a:lnTo>
                    <a:pt x="838" y="808"/>
                  </a:lnTo>
                  <a:lnTo>
                    <a:pt x="823" y="824"/>
                  </a:lnTo>
                  <a:lnTo>
                    <a:pt x="808" y="838"/>
                  </a:lnTo>
                  <a:lnTo>
                    <a:pt x="792" y="852"/>
                  </a:lnTo>
                  <a:lnTo>
                    <a:pt x="775" y="866"/>
                  </a:lnTo>
                  <a:lnTo>
                    <a:pt x="757" y="878"/>
                  </a:lnTo>
                  <a:lnTo>
                    <a:pt x="739" y="889"/>
                  </a:lnTo>
                  <a:lnTo>
                    <a:pt x="721" y="900"/>
                  </a:lnTo>
                  <a:lnTo>
                    <a:pt x="702" y="910"/>
                  </a:lnTo>
                  <a:lnTo>
                    <a:pt x="681" y="919"/>
                  </a:lnTo>
                  <a:lnTo>
                    <a:pt x="661" y="927"/>
                  </a:lnTo>
                  <a:lnTo>
                    <a:pt x="640" y="935"/>
                  </a:lnTo>
                  <a:lnTo>
                    <a:pt x="620" y="940"/>
                  </a:lnTo>
                  <a:lnTo>
                    <a:pt x="598" y="945"/>
                  </a:lnTo>
                  <a:lnTo>
                    <a:pt x="576" y="948"/>
                  </a:lnTo>
                  <a:lnTo>
                    <a:pt x="554" y="952"/>
                  </a:lnTo>
                  <a:lnTo>
                    <a:pt x="531" y="954"/>
                  </a:lnTo>
                  <a:lnTo>
                    <a:pt x="508" y="954"/>
                  </a:lnTo>
                  <a:lnTo>
                    <a:pt x="508" y="954"/>
                  </a:lnTo>
                  <a:close/>
                  <a:moveTo>
                    <a:pt x="508" y="191"/>
                  </a:moveTo>
                  <a:lnTo>
                    <a:pt x="508" y="191"/>
                  </a:lnTo>
                  <a:lnTo>
                    <a:pt x="515" y="190"/>
                  </a:lnTo>
                  <a:lnTo>
                    <a:pt x="520" y="188"/>
                  </a:lnTo>
                  <a:lnTo>
                    <a:pt x="526" y="186"/>
                  </a:lnTo>
                  <a:lnTo>
                    <a:pt x="531" y="181"/>
                  </a:lnTo>
                  <a:lnTo>
                    <a:pt x="534" y="177"/>
                  </a:lnTo>
                  <a:lnTo>
                    <a:pt x="537" y="172"/>
                  </a:lnTo>
                  <a:lnTo>
                    <a:pt x="540" y="165"/>
                  </a:lnTo>
                  <a:lnTo>
                    <a:pt x="541" y="159"/>
                  </a:lnTo>
                  <a:lnTo>
                    <a:pt x="541" y="159"/>
                  </a:lnTo>
                  <a:lnTo>
                    <a:pt x="540" y="152"/>
                  </a:lnTo>
                  <a:lnTo>
                    <a:pt x="537" y="147"/>
                  </a:lnTo>
                  <a:lnTo>
                    <a:pt x="534" y="142"/>
                  </a:lnTo>
                  <a:lnTo>
                    <a:pt x="531" y="136"/>
                  </a:lnTo>
                  <a:lnTo>
                    <a:pt x="526" y="133"/>
                  </a:lnTo>
                  <a:lnTo>
                    <a:pt x="520" y="130"/>
                  </a:lnTo>
                  <a:lnTo>
                    <a:pt x="515" y="128"/>
                  </a:lnTo>
                  <a:lnTo>
                    <a:pt x="508" y="128"/>
                  </a:lnTo>
                  <a:lnTo>
                    <a:pt x="508" y="128"/>
                  </a:lnTo>
                  <a:lnTo>
                    <a:pt x="502" y="128"/>
                  </a:lnTo>
                  <a:lnTo>
                    <a:pt x="496" y="130"/>
                  </a:lnTo>
                  <a:lnTo>
                    <a:pt x="490" y="133"/>
                  </a:lnTo>
                  <a:lnTo>
                    <a:pt x="486" y="136"/>
                  </a:lnTo>
                  <a:lnTo>
                    <a:pt x="482" y="142"/>
                  </a:lnTo>
                  <a:lnTo>
                    <a:pt x="479" y="147"/>
                  </a:lnTo>
                  <a:lnTo>
                    <a:pt x="477" y="152"/>
                  </a:lnTo>
                  <a:lnTo>
                    <a:pt x="476" y="159"/>
                  </a:lnTo>
                  <a:lnTo>
                    <a:pt x="476" y="159"/>
                  </a:lnTo>
                  <a:lnTo>
                    <a:pt x="477" y="165"/>
                  </a:lnTo>
                  <a:lnTo>
                    <a:pt x="479" y="172"/>
                  </a:lnTo>
                  <a:lnTo>
                    <a:pt x="482" y="177"/>
                  </a:lnTo>
                  <a:lnTo>
                    <a:pt x="486" y="181"/>
                  </a:lnTo>
                  <a:lnTo>
                    <a:pt x="490" y="186"/>
                  </a:lnTo>
                  <a:lnTo>
                    <a:pt x="496" y="188"/>
                  </a:lnTo>
                  <a:lnTo>
                    <a:pt x="502" y="190"/>
                  </a:lnTo>
                  <a:lnTo>
                    <a:pt x="508" y="191"/>
                  </a:lnTo>
                  <a:lnTo>
                    <a:pt x="508" y="191"/>
                  </a:lnTo>
                  <a:close/>
                  <a:moveTo>
                    <a:pt x="508" y="827"/>
                  </a:moveTo>
                  <a:lnTo>
                    <a:pt x="508" y="827"/>
                  </a:lnTo>
                  <a:lnTo>
                    <a:pt x="502" y="827"/>
                  </a:lnTo>
                  <a:lnTo>
                    <a:pt x="496" y="829"/>
                  </a:lnTo>
                  <a:lnTo>
                    <a:pt x="490" y="833"/>
                  </a:lnTo>
                  <a:lnTo>
                    <a:pt x="486" y="836"/>
                  </a:lnTo>
                  <a:lnTo>
                    <a:pt x="482" y="841"/>
                  </a:lnTo>
                  <a:lnTo>
                    <a:pt x="479" y="847"/>
                  </a:lnTo>
                  <a:lnTo>
                    <a:pt x="477" y="852"/>
                  </a:lnTo>
                  <a:lnTo>
                    <a:pt x="476" y="858"/>
                  </a:lnTo>
                  <a:lnTo>
                    <a:pt x="476" y="858"/>
                  </a:lnTo>
                  <a:lnTo>
                    <a:pt x="477" y="865"/>
                  </a:lnTo>
                  <a:lnTo>
                    <a:pt x="479" y="871"/>
                  </a:lnTo>
                  <a:lnTo>
                    <a:pt x="482" y="877"/>
                  </a:lnTo>
                  <a:lnTo>
                    <a:pt x="486" y="881"/>
                  </a:lnTo>
                  <a:lnTo>
                    <a:pt x="490" y="885"/>
                  </a:lnTo>
                  <a:lnTo>
                    <a:pt x="496" y="888"/>
                  </a:lnTo>
                  <a:lnTo>
                    <a:pt x="502" y="889"/>
                  </a:lnTo>
                  <a:lnTo>
                    <a:pt x="508" y="891"/>
                  </a:lnTo>
                  <a:lnTo>
                    <a:pt x="508" y="891"/>
                  </a:lnTo>
                  <a:lnTo>
                    <a:pt x="515" y="889"/>
                  </a:lnTo>
                  <a:lnTo>
                    <a:pt x="520" y="888"/>
                  </a:lnTo>
                  <a:lnTo>
                    <a:pt x="526" y="885"/>
                  </a:lnTo>
                  <a:lnTo>
                    <a:pt x="531" y="881"/>
                  </a:lnTo>
                  <a:lnTo>
                    <a:pt x="534" y="877"/>
                  </a:lnTo>
                  <a:lnTo>
                    <a:pt x="537" y="871"/>
                  </a:lnTo>
                  <a:lnTo>
                    <a:pt x="540" y="865"/>
                  </a:lnTo>
                  <a:lnTo>
                    <a:pt x="541" y="858"/>
                  </a:lnTo>
                  <a:lnTo>
                    <a:pt x="541" y="858"/>
                  </a:lnTo>
                  <a:lnTo>
                    <a:pt x="540" y="852"/>
                  </a:lnTo>
                  <a:lnTo>
                    <a:pt x="537" y="847"/>
                  </a:lnTo>
                  <a:lnTo>
                    <a:pt x="534" y="841"/>
                  </a:lnTo>
                  <a:lnTo>
                    <a:pt x="531" y="836"/>
                  </a:lnTo>
                  <a:lnTo>
                    <a:pt x="526" y="833"/>
                  </a:lnTo>
                  <a:lnTo>
                    <a:pt x="520" y="829"/>
                  </a:lnTo>
                  <a:lnTo>
                    <a:pt x="515" y="827"/>
                  </a:lnTo>
                  <a:lnTo>
                    <a:pt x="508" y="827"/>
                  </a:lnTo>
                  <a:lnTo>
                    <a:pt x="508" y="827"/>
                  </a:lnTo>
                  <a:close/>
                  <a:moveTo>
                    <a:pt x="858" y="477"/>
                  </a:moveTo>
                  <a:lnTo>
                    <a:pt x="858" y="477"/>
                  </a:lnTo>
                  <a:lnTo>
                    <a:pt x="852" y="477"/>
                  </a:lnTo>
                  <a:lnTo>
                    <a:pt x="845" y="480"/>
                  </a:lnTo>
                  <a:lnTo>
                    <a:pt x="840" y="483"/>
                  </a:lnTo>
                  <a:lnTo>
                    <a:pt x="836" y="486"/>
                  </a:lnTo>
                  <a:lnTo>
                    <a:pt x="831" y="491"/>
                  </a:lnTo>
                  <a:lnTo>
                    <a:pt x="829" y="497"/>
                  </a:lnTo>
                  <a:lnTo>
                    <a:pt x="827" y="502"/>
                  </a:lnTo>
                  <a:lnTo>
                    <a:pt x="826" y="509"/>
                  </a:lnTo>
                  <a:lnTo>
                    <a:pt x="826" y="509"/>
                  </a:lnTo>
                  <a:lnTo>
                    <a:pt x="827" y="515"/>
                  </a:lnTo>
                  <a:lnTo>
                    <a:pt x="829" y="521"/>
                  </a:lnTo>
                  <a:lnTo>
                    <a:pt x="831" y="527"/>
                  </a:lnTo>
                  <a:lnTo>
                    <a:pt x="836" y="531"/>
                  </a:lnTo>
                  <a:lnTo>
                    <a:pt x="840" y="535"/>
                  </a:lnTo>
                  <a:lnTo>
                    <a:pt x="845" y="539"/>
                  </a:lnTo>
                  <a:lnTo>
                    <a:pt x="852" y="540"/>
                  </a:lnTo>
                  <a:lnTo>
                    <a:pt x="858" y="541"/>
                  </a:lnTo>
                  <a:lnTo>
                    <a:pt x="858" y="541"/>
                  </a:lnTo>
                  <a:lnTo>
                    <a:pt x="865" y="540"/>
                  </a:lnTo>
                  <a:lnTo>
                    <a:pt x="871" y="539"/>
                  </a:lnTo>
                  <a:lnTo>
                    <a:pt x="876" y="535"/>
                  </a:lnTo>
                  <a:lnTo>
                    <a:pt x="881" y="531"/>
                  </a:lnTo>
                  <a:lnTo>
                    <a:pt x="885" y="527"/>
                  </a:lnTo>
                  <a:lnTo>
                    <a:pt x="887" y="521"/>
                  </a:lnTo>
                  <a:lnTo>
                    <a:pt x="889" y="515"/>
                  </a:lnTo>
                  <a:lnTo>
                    <a:pt x="890" y="509"/>
                  </a:lnTo>
                  <a:lnTo>
                    <a:pt x="890" y="509"/>
                  </a:lnTo>
                  <a:lnTo>
                    <a:pt x="889" y="502"/>
                  </a:lnTo>
                  <a:lnTo>
                    <a:pt x="887" y="497"/>
                  </a:lnTo>
                  <a:lnTo>
                    <a:pt x="885" y="491"/>
                  </a:lnTo>
                  <a:lnTo>
                    <a:pt x="881" y="486"/>
                  </a:lnTo>
                  <a:lnTo>
                    <a:pt x="876" y="483"/>
                  </a:lnTo>
                  <a:lnTo>
                    <a:pt x="871" y="480"/>
                  </a:lnTo>
                  <a:lnTo>
                    <a:pt x="865" y="477"/>
                  </a:lnTo>
                  <a:lnTo>
                    <a:pt x="858" y="477"/>
                  </a:lnTo>
                  <a:lnTo>
                    <a:pt x="858" y="477"/>
                  </a:lnTo>
                  <a:close/>
                  <a:moveTo>
                    <a:pt x="159" y="477"/>
                  </a:moveTo>
                  <a:lnTo>
                    <a:pt x="159" y="477"/>
                  </a:lnTo>
                  <a:lnTo>
                    <a:pt x="152" y="477"/>
                  </a:lnTo>
                  <a:lnTo>
                    <a:pt x="146" y="480"/>
                  </a:lnTo>
                  <a:lnTo>
                    <a:pt x="140" y="483"/>
                  </a:lnTo>
                  <a:lnTo>
                    <a:pt x="136" y="486"/>
                  </a:lnTo>
                  <a:lnTo>
                    <a:pt x="132" y="491"/>
                  </a:lnTo>
                  <a:lnTo>
                    <a:pt x="130" y="497"/>
                  </a:lnTo>
                  <a:lnTo>
                    <a:pt x="128" y="502"/>
                  </a:lnTo>
                  <a:lnTo>
                    <a:pt x="126" y="509"/>
                  </a:lnTo>
                  <a:lnTo>
                    <a:pt x="126" y="509"/>
                  </a:lnTo>
                  <a:lnTo>
                    <a:pt x="128" y="515"/>
                  </a:lnTo>
                  <a:lnTo>
                    <a:pt x="130" y="521"/>
                  </a:lnTo>
                  <a:lnTo>
                    <a:pt x="132" y="527"/>
                  </a:lnTo>
                  <a:lnTo>
                    <a:pt x="136" y="531"/>
                  </a:lnTo>
                  <a:lnTo>
                    <a:pt x="140" y="535"/>
                  </a:lnTo>
                  <a:lnTo>
                    <a:pt x="146" y="539"/>
                  </a:lnTo>
                  <a:lnTo>
                    <a:pt x="152" y="540"/>
                  </a:lnTo>
                  <a:lnTo>
                    <a:pt x="159" y="541"/>
                  </a:lnTo>
                  <a:lnTo>
                    <a:pt x="159" y="541"/>
                  </a:lnTo>
                  <a:lnTo>
                    <a:pt x="165" y="540"/>
                  </a:lnTo>
                  <a:lnTo>
                    <a:pt x="170" y="539"/>
                  </a:lnTo>
                  <a:lnTo>
                    <a:pt x="176" y="535"/>
                  </a:lnTo>
                  <a:lnTo>
                    <a:pt x="181" y="531"/>
                  </a:lnTo>
                  <a:lnTo>
                    <a:pt x="184" y="527"/>
                  </a:lnTo>
                  <a:lnTo>
                    <a:pt x="188" y="521"/>
                  </a:lnTo>
                  <a:lnTo>
                    <a:pt x="190" y="515"/>
                  </a:lnTo>
                  <a:lnTo>
                    <a:pt x="190" y="509"/>
                  </a:lnTo>
                  <a:lnTo>
                    <a:pt x="190" y="509"/>
                  </a:lnTo>
                  <a:lnTo>
                    <a:pt x="190" y="502"/>
                  </a:lnTo>
                  <a:lnTo>
                    <a:pt x="188" y="497"/>
                  </a:lnTo>
                  <a:lnTo>
                    <a:pt x="184" y="491"/>
                  </a:lnTo>
                  <a:lnTo>
                    <a:pt x="181" y="486"/>
                  </a:lnTo>
                  <a:lnTo>
                    <a:pt x="176" y="483"/>
                  </a:lnTo>
                  <a:lnTo>
                    <a:pt x="170" y="480"/>
                  </a:lnTo>
                  <a:lnTo>
                    <a:pt x="165" y="477"/>
                  </a:lnTo>
                  <a:lnTo>
                    <a:pt x="159" y="477"/>
                  </a:lnTo>
                  <a:lnTo>
                    <a:pt x="159" y="477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08691CBC-7113-DE4B-AE67-707E2CB30766}"/>
              </a:ext>
            </a:extLst>
          </p:cNvPr>
          <p:cNvSpPr txBox="1"/>
          <p:nvPr/>
        </p:nvSpPr>
        <p:spPr>
          <a:xfrm>
            <a:off x="1342635" y="4640632"/>
            <a:ext cx="2234380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1800" b="0" spc="600" noProof="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问题三</a:t>
            </a:r>
            <a:endParaRPr kumimoji="0" lang="zh-CN" altLang="en-US" sz="18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3" name="TextBox 34">
            <a:extLst>
              <a:ext uri="{FF2B5EF4-FFF2-40B4-BE49-F238E27FC236}">
                <a16:creationId xmlns:a16="http://schemas.microsoft.com/office/drawing/2014/main" id="{9BC9734A-8E50-1947-B5DB-7BD7AEE8E8D8}"/>
              </a:ext>
            </a:extLst>
          </p:cNvPr>
          <p:cNvSpPr txBox="1"/>
          <p:nvPr/>
        </p:nvSpPr>
        <p:spPr>
          <a:xfrm>
            <a:off x="1358075" y="5013664"/>
            <a:ext cx="10455812" cy="3774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400"/>
              <a:t>测试并发只有单个消费者时</a:t>
            </a:r>
            <a:r>
              <a:rPr lang="en-US" altLang="zh-CN" sz="1400"/>
              <a:t>,</a:t>
            </a:r>
            <a:r>
              <a:rPr lang="zh-CN" altLang="en-US" sz="1400"/>
              <a:t>没有重复添加数据</a:t>
            </a:r>
            <a:r>
              <a:rPr lang="en-US" altLang="zh-CN" sz="1400"/>
              <a:t>,</a:t>
            </a:r>
            <a:r>
              <a:rPr lang="zh-CN" altLang="en-US" sz="1400"/>
              <a:t>但是在多个消费者同时</a:t>
            </a:r>
            <a:r>
              <a:rPr lang="en-US" altLang="zh-CN" sz="1400"/>
              <a:t>,</a:t>
            </a:r>
            <a:r>
              <a:rPr lang="zh-CN" altLang="en-US" sz="1400"/>
              <a:t>还是有重复数据产生。</a:t>
            </a:r>
          </a:p>
        </p:txBody>
      </p:sp>
    </p:spTree>
    <p:extLst>
      <p:ext uri="{BB962C8B-B14F-4D97-AF65-F5344CB8AC3E}">
        <p14:creationId xmlns:p14="http://schemas.microsoft.com/office/powerpoint/2010/main" val="427212844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>
            <a:extLst>
              <a:ext uri="{FF2B5EF4-FFF2-40B4-BE49-F238E27FC236}">
                <a16:creationId xmlns:a16="http://schemas.microsoft.com/office/drawing/2014/main" id="{5ADACB91-2EF0-1841-9A8C-F68A7230A9B7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0BAFDEF-E8DB-CF45-AC9B-74A5F2B3D114}"/>
              </a:ext>
            </a:extLst>
          </p:cNvPr>
          <p:cNvSpPr txBox="1"/>
          <p:nvPr/>
        </p:nvSpPr>
        <p:spPr>
          <a:xfrm>
            <a:off x="993505" y="276066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最终结局方法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6CE4C27-0D79-0D45-80E7-5E15D5ADC4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4643" y="1255412"/>
            <a:ext cx="11632557" cy="237948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D3B634B-E852-1A43-9946-4E0FD26E4AA0}"/>
              </a:ext>
            </a:extLst>
          </p:cNvPr>
          <p:cNvSpPr txBox="1"/>
          <p:nvPr/>
        </p:nvSpPr>
        <p:spPr>
          <a:xfrm>
            <a:off x="393539" y="4016415"/>
            <a:ext cx="95333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插入数据前判断表中是否已经存在</a:t>
            </a:r>
            <a:r>
              <a:rPr kumimoji="1"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,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只有当记录不存在时才执行插入操作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,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避免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insert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重复值</a:t>
            </a:r>
            <a:r>
              <a:rPr lang="en-US" altLang="zh-CN">
                <a:latin typeface="SimHei" panose="02010609060101010101" pitchFamily="49" charset="-122"/>
                <a:ea typeface="SimHei" panose="02010609060101010101" pitchFamily="49" charset="-122"/>
              </a:rPr>
              <a:t>.</a:t>
            </a:r>
            <a:endParaRPr lang="zh-CN" altLang="en-US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136895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A3B85DA-21F2-4547-8B57-6426AEC98603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F718CB4-7796-1C42-88E1-D6CE3A2E3C41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31CDF1A-4CC0-A446-B69A-7F70D52E2A8E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46A699C-057D-174C-B2F2-6B7713A8D018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64201E78-8BC5-6A49-8301-5C8ABDCC3073}"/>
              </a:ext>
            </a:extLst>
          </p:cNvPr>
          <p:cNvSpPr/>
          <p:nvPr/>
        </p:nvSpPr>
        <p:spPr>
          <a:xfrm>
            <a:off x="4646531" y="2959188"/>
            <a:ext cx="4093044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sz="7500" b="1" spc="225" dirty="0">
                <a:solidFill>
                  <a:srgbClr val="292929"/>
                </a:solidFill>
                <a:cs typeface="+mn-ea"/>
                <a:sym typeface="+mn-lt"/>
              </a:rPr>
              <a:t>分布式锁</a:t>
            </a:r>
            <a:endParaRPr sz="7500" b="1" spc="225" dirty="0">
              <a:solidFill>
                <a:srgbClr val="292929"/>
              </a:solidFill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566964-F092-AA4B-B472-22C76235B151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</p:spTree>
    <p:extLst>
      <p:ext uri="{BB962C8B-B14F-4D97-AF65-F5344CB8AC3E}">
        <p14:creationId xmlns:p14="http://schemas.microsoft.com/office/powerpoint/2010/main" val="37562937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AC693351-88EF-6942-9638-740C81B493F8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CA6F3EB-4619-174C-8474-4C8DABEF859C}"/>
              </a:ext>
            </a:extLst>
          </p:cNvPr>
          <p:cNvSpPr txBox="1"/>
          <p:nvPr/>
        </p:nvSpPr>
        <p:spPr>
          <a:xfrm>
            <a:off x="993505" y="2760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909C8F75-1FBB-4643-B7E6-BFEA75EF626A}"/>
              </a:ext>
            </a:extLst>
          </p:cNvPr>
          <p:cNvGrpSpPr/>
          <p:nvPr/>
        </p:nvGrpSpPr>
        <p:grpSpPr>
          <a:xfrm>
            <a:off x="1030891" y="2956832"/>
            <a:ext cx="792000" cy="792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32" name="椭圆 31">
              <a:extLst>
                <a:ext uri="{FF2B5EF4-FFF2-40B4-BE49-F238E27FC236}">
                  <a16:creationId xmlns:a16="http://schemas.microsoft.com/office/drawing/2014/main" id="{BEF861A0-1FF8-4748-A134-400D6300EE51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3" name="Freeform 101">
              <a:extLst>
                <a:ext uri="{FF2B5EF4-FFF2-40B4-BE49-F238E27FC236}">
                  <a16:creationId xmlns:a16="http://schemas.microsoft.com/office/drawing/2014/main" id="{82977901-5AA9-2241-8C8F-5D6202DAC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40" name="文本框 39">
            <a:extLst>
              <a:ext uri="{FF2B5EF4-FFF2-40B4-BE49-F238E27FC236}">
                <a16:creationId xmlns:a16="http://schemas.microsoft.com/office/drawing/2014/main" id="{46A27D8C-E8BF-624B-9501-E8FECA436DF3}"/>
              </a:ext>
            </a:extLst>
          </p:cNvPr>
          <p:cNvSpPr txBox="1"/>
          <p:nvPr/>
        </p:nvSpPr>
        <p:spPr>
          <a:xfrm>
            <a:off x="2041725" y="1450761"/>
            <a:ext cx="3977109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sz="2400" b="0" spc="600" noProof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什么是分布式锁</a:t>
            </a:r>
            <a:endParaRPr lang="en-US" altLang="zh-CN" sz="2400" b="0" spc="600" noProof="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1" name="TextBox 34">
            <a:extLst>
              <a:ext uri="{FF2B5EF4-FFF2-40B4-BE49-F238E27FC236}">
                <a16:creationId xmlns:a16="http://schemas.microsoft.com/office/drawing/2014/main" id="{433A4D26-C3B5-294F-B56D-2C8FFDB65D17}"/>
              </a:ext>
            </a:extLst>
          </p:cNvPr>
          <p:cNvSpPr txBox="1"/>
          <p:nvPr/>
        </p:nvSpPr>
        <p:spPr>
          <a:xfrm>
            <a:off x="2057167" y="1823793"/>
            <a:ext cx="6357628" cy="336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zh-CN" altLang="en-US" sz="1200"/>
              <a:t>当多个进程不在同一个系统中，用分布式锁控制多个进程对资源的访问。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88352841-046E-3546-A39B-8CC530F56BDE}"/>
              </a:ext>
            </a:extLst>
          </p:cNvPr>
          <p:cNvSpPr txBox="1"/>
          <p:nvPr/>
        </p:nvSpPr>
        <p:spPr>
          <a:xfrm>
            <a:off x="2056966" y="2840819"/>
            <a:ext cx="311691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lvl="0" algn="l">
              <a:defRPr/>
            </a:pPr>
            <a:r>
              <a:rPr lang="zh-CN" altLang="en-US" sz="2400" b="0" spc="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分布式锁的由来</a:t>
            </a:r>
          </a:p>
        </p:txBody>
      </p:sp>
      <p:sp>
        <p:nvSpPr>
          <p:cNvPr id="43" name="TextBox 34">
            <a:extLst>
              <a:ext uri="{FF2B5EF4-FFF2-40B4-BE49-F238E27FC236}">
                <a16:creationId xmlns:a16="http://schemas.microsoft.com/office/drawing/2014/main" id="{FFA96E72-A323-244F-942E-18F0EE8B011B}"/>
              </a:ext>
            </a:extLst>
          </p:cNvPr>
          <p:cNvSpPr txBox="1"/>
          <p:nvPr/>
        </p:nvSpPr>
        <p:spPr>
          <a:xfrm>
            <a:off x="2072406" y="3213808"/>
            <a:ext cx="95833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在</a:t>
            </a:r>
            <a:r>
              <a:rPr lang="zh-CN" altLang="en-US" sz="1200"/>
              <a:t>传统单机部署的情况下，可以使用</a:t>
            </a:r>
            <a:r>
              <a:rPr lang="en-US" altLang="zh-CN" sz="1200"/>
              <a:t>Java</a:t>
            </a:r>
            <a:r>
              <a:rPr lang="zh-CN" altLang="en-US" sz="1200"/>
              <a:t>并发处理相关的</a:t>
            </a:r>
            <a:r>
              <a:rPr lang="en-US" altLang="zh-CN" sz="1200"/>
              <a:t>API(</a:t>
            </a:r>
            <a:r>
              <a:rPr lang="zh-CN" altLang="en-US" sz="1200"/>
              <a:t>如</a:t>
            </a:r>
            <a:r>
              <a:rPr lang="en-US" altLang="zh-CN" sz="1200"/>
              <a:t>Lcok</a:t>
            </a:r>
            <a:r>
              <a:rPr lang="zh-CN" altLang="en-US" sz="1200"/>
              <a:t>或</a:t>
            </a:r>
            <a:r>
              <a:rPr lang="en-US" altLang="zh-CN" sz="1200"/>
              <a:t>synchronized)</a:t>
            </a:r>
            <a:r>
              <a:rPr lang="zh-CN" altLang="en-US" sz="1200"/>
              <a:t>进行互斥控制。</a:t>
            </a:r>
          </a:p>
          <a:p>
            <a:r>
              <a:rPr lang="zh-CN" altLang="en-US" sz="1200"/>
              <a:t>但是在分布式系统后，由于分布式系统多线程、多进程并且分布在不同机器上，这将使原单机并发控制锁策略失效，为了解决这个问题就需要一种跨</a:t>
            </a:r>
            <a:r>
              <a:rPr lang="en-US" altLang="zh-CN" sz="1200"/>
              <a:t>JVM</a:t>
            </a:r>
            <a:r>
              <a:rPr lang="zh-CN" altLang="en-US" sz="1200"/>
              <a:t>的互斥机制来控制共享资源的访问，这就是分布式锁的由来。</a:t>
            </a:r>
          </a:p>
          <a:p>
            <a:r>
              <a:rPr lang="zh-CN" altLang="en-US" sz="1200"/>
              <a:t>当多个进程不在同一个系统中，就需要用分布式锁控制多个进程对资源的访问。</a:t>
            </a:r>
            <a:endParaRPr lang="en-US" altLang="zh-CN" sz="120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8B2F7820-CD14-AC43-A5CC-B1F5DF9FDFF4}"/>
              </a:ext>
            </a:extLst>
          </p:cNvPr>
          <p:cNvSpPr txBox="1"/>
          <p:nvPr/>
        </p:nvSpPr>
        <p:spPr>
          <a:xfrm>
            <a:off x="2072205" y="4216907"/>
            <a:ext cx="3568901" cy="904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ctr">
              <a:spcBef>
                <a:spcPct val="20000"/>
              </a:spcBef>
              <a:buFont typeface="Arial" panose="020B0604020202020204" pitchFamily="34" charset="0"/>
              <a:buNone/>
              <a:defRPr sz="3600" b="1" cap="all">
                <a:gradFill>
                  <a:gsLst>
                    <a:gs pos="5000">
                      <a:srgbClr val="BD1032"/>
                    </a:gs>
                    <a:gs pos="36000">
                      <a:srgbClr val="55020D"/>
                    </a:gs>
                    <a:gs pos="68000">
                      <a:srgbClr val="E13377"/>
                    </a:gs>
                    <a:gs pos="100000">
                      <a:srgbClr val="ED8571"/>
                    </a:gs>
                  </a:gsLst>
                  <a:lin ang="5400000" scaled="1"/>
                </a:gradFill>
                <a:latin typeface="微软雅黑" panose="020B0503020204020204" charset="-122"/>
                <a:ea typeface="微软雅黑" panose="020B0503020204020204" charset="-122"/>
                <a:cs typeface="Arial" panose="020B060402020202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latin typeface="微软雅黑" panose="020B0503020204020204" charset="-122"/>
                <a:ea typeface="微软雅黑" panose="020B0503020204020204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latin typeface="微软雅黑" panose="020B0503020204020204" charset="-122"/>
                <a:ea typeface="微软雅黑" panose="020B0503020204020204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latin typeface="微软雅黑" panose="020B0503020204020204" charset="-122"/>
                <a:ea typeface="微软雅黑" panose="020B0503020204020204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latin typeface="微软雅黑" panose="020B0503020204020204" charset="-122"/>
                <a:ea typeface="微软雅黑" panose="020B0503020204020204" charset="-122"/>
              </a:defRPr>
            </a:lvl9pPr>
          </a:lstStyle>
          <a:p>
            <a:pPr algn="l">
              <a:defRPr/>
            </a:pPr>
            <a:r>
              <a:rPr lang="zh-CN" altLang="en-US" sz="2400" b="0" spc="6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ea"/>
              </a:rPr>
              <a:t>分布式锁的特点</a:t>
            </a:r>
            <a:endParaRPr lang="en-US" altLang="zh-CN" sz="2400" b="0" spc="600">
              <a:solidFill>
                <a:schemeClr val="tx1">
                  <a:lumMod val="75000"/>
                  <a:lumOff val="25000"/>
                </a:schemeClr>
              </a:solidFill>
              <a:latin typeface="+mn-lt"/>
              <a:ea typeface="+mn-ea"/>
              <a:cs typeface="+mn-ea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endParaRPr kumimoji="0" lang="zh-CN" altLang="en-US" sz="2400" b="0" i="0" u="none" strike="noStrike" kern="1200" cap="all" spc="60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45" name="TextBox 34">
            <a:extLst>
              <a:ext uri="{FF2B5EF4-FFF2-40B4-BE49-F238E27FC236}">
                <a16:creationId xmlns:a16="http://schemas.microsoft.com/office/drawing/2014/main" id="{4EAC0EA4-8DDB-DD41-BA25-4BEEB71AFBE0}"/>
              </a:ext>
            </a:extLst>
          </p:cNvPr>
          <p:cNvSpPr txBox="1"/>
          <p:nvPr/>
        </p:nvSpPr>
        <p:spPr>
          <a:xfrm>
            <a:off x="2087646" y="4589853"/>
            <a:ext cx="942916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200" b="1">
              <a:solidFill>
                <a:srgbClr val="1A1A1A"/>
              </a:solidFill>
              <a:latin typeface="-apple-system"/>
            </a:endParaRPr>
          </a:p>
          <a:p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首先，为了确保分布式锁可用，我们至少要确保锁的实现同时满足以下四个条件：</a:t>
            </a:r>
          </a:p>
          <a:p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1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、</a:t>
            </a:r>
            <a:r>
              <a:rPr lang="zh-CN" altLang="en-US" sz="1200" b="1">
                <a:solidFill>
                  <a:srgbClr val="1A1A1A"/>
                </a:solidFill>
                <a:latin typeface="-apple-system"/>
              </a:rPr>
              <a:t>互斥性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：任意时刻，只能有一个客户端获取锁，不能同时有两个客户端获取到锁。</a:t>
            </a:r>
          </a:p>
          <a:p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2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、</a:t>
            </a:r>
            <a:r>
              <a:rPr lang="zh-CN" altLang="en-US" sz="1200" b="1">
                <a:solidFill>
                  <a:srgbClr val="1A1A1A"/>
                </a:solidFill>
                <a:latin typeface="-apple-system"/>
              </a:rPr>
              <a:t>安全性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：锁只能被持有该锁的客户端删除，不能由其它客户端删除。</a:t>
            </a:r>
          </a:p>
          <a:p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3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、</a:t>
            </a:r>
            <a:r>
              <a:rPr lang="zh-CN" altLang="en-US" sz="1200" b="1">
                <a:solidFill>
                  <a:srgbClr val="1A1A1A"/>
                </a:solidFill>
                <a:latin typeface="-apple-system"/>
              </a:rPr>
              <a:t>死锁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：获取锁的客户端因为某些原因（如</a:t>
            </a:r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down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机等）而未能释放锁，其它客户端再也无法获取到该锁。</a:t>
            </a:r>
          </a:p>
          <a:p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4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、</a:t>
            </a:r>
            <a:r>
              <a:rPr lang="zh-CN" altLang="en-US" sz="1200" b="1">
                <a:solidFill>
                  <a:srgbClr val="1A1A1A"/>
                </a:solidFill>
                <a:latin typeface="-apple-system"/>
              </a:rPr>
              <a:t>容错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：当部分节点（</a:t>
            </a:r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redis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节点等）</a:t>
            </a:r>
            <a:r>
              <a:rPr lang="en-US" altLang="zh-CN" sz="1200">
                <a:solidFill>
                  <a:srgbClr val="1A1A1A"/>
                </a:solidFill>
                <a:latin typeface="-apple-system"/>
              </a:rPr>
              <a:t>down</a:t>
            </a:r>
            <a:r>
              <a:rPr lang="zh-CN" altLang="en-US" sz="1200">
                <a:solidFill>
                  <a:srgbClr val="1A1A1A"/>
                </a:solidFill>
                <a:latin typeface="-apple-system"/>
              </a:rPr>
              <a:t>机时，客户端仍然能够获取锁和释放锁。</a:t>
            </a:r>
            <a:endParaRPr kumimoji="1" lang="zh-CN" altLang="en-US" sz="1200"/>
          </a:p>
        </p:txBody>
      </p:sp>
      <p:grpSp>
        <p:nvGrpSpPr>
          <p:cNvPr id="49" name="组合 48">
            <a:extLst>
              <a:ext uri="{FF2B5EF4-FFF2-40B4-BE49-F238E27FC236}">
                <a16:creationId xmlns:a16="http://schemas.microsoft.com/office/drawing/2014/main" id="{A68AC016-D43D-A44F-89B0-3F9247773A0B}"/>
              </a:ext>
            </a:extLst>
          </p:cNvPr>
          <p:cNvGrpSpPr/>
          <p:nvPr/>
        </p:nvGrpSpPr>
        <p:grpSpPr>
          <a:xfrm>
            <a:off x="1030890" y="1516426"/>
            <a:ext cx="792000" cy="792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50" name="椭圆 49">
              <a:extLst>
                <a:ext uri="{FF2B5EF4-FFF2-40B4-BE49-F238E27FC236}">
                  <a16:creationId xmlns:a16="http://schemas.microsoft.com/office/drawing/2014/main" id="{D8713B89-1FB4-3A49-989D-C2E064B0122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1" name="Freeform 101">
              <a:extLst>
                <a:ext uri="{FF2B5EF4-FFF2-40B4-BE49-F238E27FC236}">
                  <a16:creationId xmlns:a16="http://schemas.microsoft.com/office/drawing/2014/main" id="{BEDFA4F3-7EAE-B245-9173-181AB347B4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8A652FB5-ED80-094F-8D73-B47EF0E5A90C}"/>
              </a:ext>
            </a:extLst>
          </p:cNvPr>
          <p:cNvGrpSpPr/>
          <p:nvPr/>
        </p:nvGrpSpPr>
        <p:grpSpPr>
          <a:xfrm>
            <a:off x="1030890" y="4370262"/>
            <a:ext cx="792000" cy="792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53" name="椭圆 52">
              <a:extLst>
                <a:ext uri="{FF2B5EF4-FFF2-40B4-BE49-F238E27FC236}">
                  <a16:creationId xmlns:a16="http://schemas.microsoft.com/office/drawing/2014/main" id="{975D155C-BB85-1340-AB11-0D49A0DFBA31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54" name="Freeform 101">
              <a:extLst>
                <a:ext uri="{FF2B5EF4-FFF2-40B4-BE49-F238E27FC236}">
                  <a16:creationId xmlns:a16="http://schemas.microsoft.com/office/drawing/2014/main" id="{8B14086D-ED8A-9042-A348-973621B7F0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27008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>
            <a:extLst>
              <a:ext uri="{FF2B5EF4-FFF2-40B4-BE49-F238E27FC236}">
                <a16:creationId xmlns:a16="http://schemas.microsoft.com/office/drawing/2014/main" id="{79361362-A99B-554A-8A90-A0D706E50D2B}"/>
              </a:ext>
            </a:extLst>
          </p:cNvPr>
          <p:cNvSpPr/>
          <p:nvPr/>
        </p:nvSpPr>
        <p:spPr>
          <a:xfrm>
            <a:off x="2034287" y="1728269"/>
            <a:ext cx="1277082" cy="1277082"/>
          </a:xfrm>
          <a:prstGeom prst="ellipse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AA97F0C6-3777-AB49-8863-B062712C718F}"/>
              </a:ext>
            </a:extLst>
          </p:cNvPr>
          <p:cNvSpPr/>
          <p:nvPr/>
        </p:nvSpPr>
        <p:spPr>
          <a:xfrm>
            <a:off x="5244556" y="1688930"/>
            <a:ext cx="1277082" cy="1277082"/>
          </a:xfrm>
          <a:prstGeom prst="ellipse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78B345A0-8C22-9844-95CA-664E53DCAE5B}"/>
              </a:ext>
            </a:extLst>
          </p:cNvPr>
          <p:cNvSpPr/>
          <p:nvPr/>
        </p:nvSpPr>
        <p:spPr>
          <a:xfrm>
            <a:off x="8292098" y="1688930"/>
            <a:ext cx="1277082" cy="1277082"/>
          </a:xfrm>
          <a:prstGeom prst="ellipse">
            <a:avLst/>
          </a:prstGeom>
          <a:noFill/>
          <a:ln w="28575">
            <a:solidFill>
              <a:srgbClr val="FFD96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7" name="Freeform 5">
            <a:extLst>
              <a:ext uri="{FF2B5EF4-FFF2-40B4-BE49-F238E27FC236}">
                <a16:creationId xmlns:a16="http://schemas.microsoft.com/office/drawing/2014/main" id="{6938DD24-3955-EF4B-9B08-B4966186AC09}"/>
              </a:ext>
            </a:extLst>
          </p:cNvPr>
          <p:cNvSpPr>
            <a:spLocks noEditPoints="1"/>
          </p:cNvSpPr>
          <p:nvPr/>
        </p:nvSpPr>
        <p:spPr bwMode="auto">
          <a:xfrm>
            <a:off x="2447007" y="2110980"/>
            <a:ext cx="497749" cy="497749"/>
          </a:xfrm>
          <a:custGeom>
            <a:avLst/>
            <a:gdLst/>
            <a:ahLst/>
            <a:cxnLst>
              <a:cxn ang="0">
                <a:pos x="0" y="192"/>
              </a:cxn>
              <a:cxn ang="0">
                <a:pos x="255" y="135"/>
              </a:cxn>
              <a:cxn ang="0">
                <a:pos x="277" y="122"/>
              </a:cxn>
              <a:cxn ang="0">
                <a:pos x="303" y="116"/>
              </a:cxn>
              <a:cxn ang="0">
                <a:pos x="296" y="105"/>
              </a:cxn>
              <a:cxn ang="0">
                <a:pos x="278" y="89"/>
              </a:cxn>
              <a:cxn ang="0">
                <a:pos x="265" y="90"/>
              </a:cxn>
              <a:cxn ang="0">
                <a:pos x="256" y="82"/>
              </a:cxn>
              <a:cxn ang="0">
                <a:pos x="231" y="73"/>
              </a:cxn>
              <a:cxn ang="0">
                <a:pos x="234" y="98"/>
              </a:cxn>
              <a:cxn ang="0">
                <a:pos x="224" y="118"/>
              </a:cxn>
              <a:cxn ang="0">
                <a:pos x="205" y="103"/>
              </a:cxn>
              <a:cxn ang="0">
                <a:pos x="175" y="89"/>
              </a:cxn>
              <a:cxn ang="0">
                <a:pos x="183" y="68"/>
              </a:cxn>
              <a:cxn ang="0">
                <a:pos x="212" y="58"/>
              </a:cxn>
              <a:cxn ang="0">
                <a:pos x="207" y="47"/>
              </a:cxn>
              <a:cxn ang="0">
                <a:pos x="188" y="50"/>
              </a:cxn>
              <a:cxn ang="0">
                <a:pos x="168" y="37"/>
              </a:cxn>
              <a:cxn ang="0">
                <a:pos x="171" y="52"/>
              </a:cxn>
              <a:cxn ang="0">
                <a:pos x="157" y="52"/>
              </a:cxn>
              <a:cxn ang="0">
                <a:pos x="141" y="40"/>
              </a:cxn>
              <a:cxn ang="0">
                <a:pos x="126" y="47"/>
              </a:cxn>
              <a:cxn ang="0">
                <a:pos x="143" y="51"/>
              </a:cxn>
              <a:cxn ang="0">
                <a:pos x="131" y="58"/>
              </a:cxn>
              <a:cxn ang="0">
                <a:pos x="56" y="107"/>
              </a:cxn>
              <a:cxn ang="0">
                <a:pos x="65" y="118"/>
              </a:cxn>
              <a:cxn ang="0">
                <a:pos x="79" y="135"/>
              </a:cxn>
              <a:cxn ang="0">
                <a:pos x="74" y="158"/>
              </a:cxn>
              <a:cxn ang="0">
                <a:pos x="88" y="185"/>
              </a:cxn>
              <a:cxn ang="0">
                <a:pos x="108" y="214"/>
              </a:cxn>
              <a:cxn ang="0">
                <a:pos x="118" y="227"/>
              </a:cxn>
              <a:cxn ang="0">
                <a:pos x="105" y="197"/>
              </a:cxn>
              <a:cxn ang="0">
                <a:pos x="125" y="225"/>
              </a:cxn>
              <a:cxn ang="0">
                <a:pos x="150" y="255"/>
              </a:cxn>
              <a:cxn ang="0">
                <a:pos x="184" y="269"/>
              </a:cxn>
              <a:cxn ang="0">
                <a:pos x="213" y="290"/>
              </a:cxn>
              <a:cxn ang="0">
                <a:pos x="224" y="288"/>
              </a:cxn>
              <a:cxn ang="0">
                <a:pos x="212" y="268"/>
              </a:cxn>
              <a:cxn ang="0">
                <a:pos x="197" y="262"/>
              </a:cxn>
              <a:cxn ang="0">
                <a:pos x="194" y="239"/>
              </a:cxn>
              <a:cxn ang="0">
                <a:pos x="171" y="250"/>
              </a:cxn>
              <a:cxn ang="0">
                <a:pos x="168" y="210"/>
              </a:cxn>
              <a:cxn ang="0">
                <a:pos x="184" y="206"/>
              </a:cxn>
              <a:cxn ang="0">
                <a:pos x="196" y="202"/>
              </a:cxn>
              <a:cxn ang="0">
                <a:pos x="214" y="211"/>
              </a:cxn>
              <a:cxn ang="0">
                <a:pos x="221" y="205"/>
              </a:cxn>
              <a:cxn ang="0">
                <a:pos x="234" y="179"/>
              </a:cxn>
              <a:cxn ang="0">
                <a:pos x="233" y="171"/>
              </a:cxn>
              <a:cxn ang="0">
                <a:pos x="252" y="157"/>
              </a:cxn>
              <a:cxn ang="0">
                <a:pos x="266" y="143"/>
              </a:cxn>
              <a:cxn ang="0">
                <a:pos x="273" y="131"/>
              </a:cxn>
              <a:cxn ang="0">
                <a:pos x="255" y="135"/>
              </a:cxn>
              <a:cxn ang="0">
                <a:pos x="295" y="298"/>
              </a:cxn>
              <a:cxn ang="0">
                <a:pos x="272" y="288"/>
              </a:cxn>
              <a:cxn ang="0">
                <a:pos x="251" y="288"/>
              </a:cxn>
              <a:cxn ang="0">
                <a:pos x="236" y="286"/>
              </a:cxn>
              <a:cxn ang="0">
                <a:pos x="230" y="307"/>
              </a:cxn>
              <a:cxn ang="0">
                <a:pos x="223" y="335"/>
              </a:cxn>
              <a:cxn ang="0">
                <a:pos x="308" y="302"/>
              </a:cxn>
            </a:cxnLst>
            <a:rect l="0" t="0" r="r" b="b"/>
            <a:pathLst>
              <a:path w="384" h="384">
                <a:moveTo>
                  <a:pt x="384" y="192"/>
                </a:moveTo>
                <a:cubicBezTo>
                  <a:pt x="384" y="298"/>
                  <a:pt x="298" y="384"/>
                  <a:pt x="192" y="384"/>
                </a:cubicBezTo>
                <a:cubicBezTo>
                  <a:pt x="86" y="384"/>
                  <a:pt x="0" y="298"/>
                  <a:pt x="0" y="192"/>
                </a:cubicBezTo>
                <a:cubicBezTo>
                  <a:pt x="0" y="86"/>
                  <a:pt x="86" y="0"/>
                  <a:pt x="192" y="0"/>
                </a:cubicBezTo>
                <a:cubicBezTo>
                  <a:pt x="298" y="0"/>
                  <a:pt x="384" y="86"/>
                  <a:pt x="384" y="192"/>
                </a:cubicBezTo>
                <a:close/>
                <a:moveTo>
                  <a:pt x="255" y="135"/>
                </a:moveTo>
                <a:cubicBezTo>
                  <a:pt x="256" y="135"/>
                  <a:pt x="257" y="130"/>
                  <a:pt x="258" y="129"/>
                </a:cubicBezTo>
                <a:cubicBezTo>
                  <a:pt x="260" y="127"/>
                  <a:pt x="262" y="126"/>
                  <a:pt x="264" y="125"/>
                </a:cubicBezTo>
                <a:cubicBezTo>
                  <a:pt x="268" y="124"/>
                  <a:pt x="272" y="123"/>
                  <a:pt x="277" y="122"/>
                </a:cubicBezTo>
                <a:cubicBezTo>
                  <a:pt x="281" y="121"/>
                  <a:pt x="286" y="121"/>
                  <a:pt x="289" y="125"/>
                </a:cubicBezTo>
                <a:cubicBezTo>
                  <a:pt x="289" y="124"/>
                  <a:pt x="295" y="119"/>
                  <a:pt x="295" y="119"/>
                </a:cubicBezTo>
                <a:cubicBezTo>
                  <a:pt x="298" y="118"/>
                  <a:pt x="301" y="118"/>
                  <a:pt x="303" y="116"/>
                </a:cubicBezTo>
                <a:cubicBezTo>
                  <a:pt x="303" y="115"/>
                  <a:pt x="303" y="110"/>
                  <a:pt x="303" y="110"/>
                </a:cubicBezTo>
                <a:cubicBezTo>
                  <a:pt x="299" y="111"/>
                  <a:pt x="298" y="107"/>
                  <a:pt x="297" y="103"/>
                </a:cubicBezTo>
                <a:cubicBezTo>
                  <a:pt x="297" y="104"/>
                  <a:pt x="297" y="104"/>
                  <a:pt x="296" y="105"/>
                </a:cubicBezTo>
                <a:cubicBezTo>
                  <a:pt x="296" y="102"/>
                  <a:pt x="291" y="104"/>
                  <a:pt x="290" y="104"/>
                </a:cubicBezTo>
                <a:cubicBezTo>
                  <a:pt x="284" y="102"/>
                  <a:pt x="285" y="98"/>
                  <a:pt x="283" y="94"/>
                </a:cubicBezTo>
                <a:cubicBezTo>
                  <a:pt x="282" y="92"/>
                  <a:pt x="279" y="91"/>
                  <a:pt x="278" y="89"/>
                </a:cubicBezTo>
                <a:cubicBezTo>
                  <a:pt x="277" y="87"/>
                  <a:pt x="277" y="84"/>
                  <a:pt x="274" y="84"/>
                </a:cubicBezTo>
                <a:cubicBezTo>
                  <a:pt x="273" y="84"/>
                  <a:pt x="270" y="89"/>
                  <a:pt x="270" y="89"/>
                </a:cubicBezTo>
                <a:cubicBezTo>
                  <a:pt x="267" y="88"/>
                  <a:pt x="266" y="89"/>
                  <a:pt x="265" y="90"/>
                </a:cubicBezTo>
                <a:cubicBezTo>
                  <a:pt x="263" y="91"/>
                  <a:pt x="262" y="91"/>
                  <a:pt x="260" y="92"/>
                </a:cubicBezTo>
                <a:cubicBezTo>
                  <a:pt x="265" y="90"/>
                  <a:pt x="258" y="88"/>
                  <a:pt x="256" y="88"/>
                </a:cubicBezTo>
                <a:cubicBezTo>
                  <a:pt x="260" y="87"/>
                  <a:pt x="258" y="83"/>
                  <a:pt x="256" y="82"/>
                </a:cubicBezTo>
                <a:cubicBezTo>
                  <a:pt x="256" y="82"/>
                  <a:pt x="257" y="82"/>
                  <a:pt x="257" y="82"/>
                </a:cubicBezTo>
                <a:cubicBezTo>
                  <a:pt x="257" y="79"/>
                  <a:pt x="250" y="77"/>
                  <a:pt x="247" y="76"/>
                </a:cubicBezTo>
                <a:cubicBezTo>
                  <a:pt x="245" y="74"/>
                  <a:pt x="233" y="72"/>
                  <a:pt x="231" y="73"/>
                </a:cubicBezTo>
                <a:cubicBezTo>
                  <a:pt x="228" y="75"/>
                  <a:pt x="231" y="80"/>
                  <a:pt x="231" y="83"/>
                </a:cubicBezTo>
                <a:cubicBezTo>
                  <a:pt x="232" y="86"/>
                  <a:pt x="228" y="86"/>
                  <a:pt x="228" y="89"/>
                </a:cubicBezTo>
                <a:cubicBezTo>
                  <a:pt x="228" y="93"/>
                  <a:pt x="236" y="92"/>
                  <a:pt x="234" y="98"/>
                </a:cubicBezTo>
                <a:cubicBezTo>
                  <a:pt x="233" y="102"/>
                  <a:pt x="228" y="102"/>
                  <a:pt x="226" y="105"/>
                </a:cubicBezTo>
                <a:cubicBezTo>
                  <a:pt x="224" y="108"/>
                  <a:pt x="227" y="112"/>
                  <a:pt x="229" y="114"/>
                </a:cubicBezTo>
                <a:cubicBezTo>
                  <a:pt x="231" y="115"/>
                  <a:pt x="225" y="118"/>
                  <a:pt x="224" y="118"/>
                </a:cubicBezTo>
                <a:cubicBezTo>
                  <a:pt x="220" y="120"/>
                  <a:pt x="217" y="114"/>
                  <a:pt x="216" y="110"/>
                </a:cubicBezTo>
                <a:cubicBezTo>
                  <a:pt x="215" y="108"/>
                  <a:pt x="215" y="104"/>
                  <a:pt x="212" y="103"/>
                </a:cubicBezTo>
                <a:cubicBezTo>
                  <a:pt x="210" y="102"/>
                  <a:pt x="206" y="102"/>
                  <a:pt x="205" y="103"/>
                </a:cubicBezTo>
                <a:cubicBezTo>
                  <a:pt x="203" y="99"/>
                  <a:pt x="198" y="98"/>
                  <a:pt x="194" y="97"/>
                </a:cubicBezTo>
                <a:cubicBezTo>
                  <a:pt x="189" y="95"/>
                  <a:pt x="185" y="95"/>
                  <a:pt x="180" y="96"/>
                </a:cubicBezTo>
                <a:cubicBezTo>
                  <a:pt x="181" y="95"/>
                  <a:pt x="179" y="88"/>
                  <a:pt x="175" y="89"/>
                </a:cubicBezTo>
                <a:cubicBezTo>
                  <a:pt x="176" y="86"/>
                  <a:pt x="176" y="84"/>
                  <a:pt x="176" y="81"/>
                </a:cubicBezTo>
                <a:cubicBezTo>
                  <a:pt x="177" y="79"/>
                  <a:pt x="178" y="77"/>
                  <a:pt x="179" y="75"/>
                </a:cubicBezTo>
                <a:cubicBezTo>
                  <a:pt x="180" y="74"/>
                  <a:pt x="185" y="69"/>
                  <a:pt x="183" y="68"/>
                </a:cubicBezTo>
                <a:cubicBezTo>
                  <a:pt x="188" y="69"/>
                  <a:pt x="193" y="69"/>
                  <a:pt x="196" y="66"/>
                </a:cubicBezTo>
                <a:cubicBezTo>
                  <a:pt x="198" y="63"/>
                  <a:pt x="199" y="60"/>
                  <a:pt x="202" y="57"/>
                </a:cubicBezTo>
                <a:cubicBezTo>
                  <a:pt x="205" y="53"/>
                  <a:pt x="209" y="58"/>
                  <a:pt x="212" y="58"/>
                </a:cubicBezTo>
                <a:cubicBezTo>
                  <a:pt x="217" y="59"/>
                  <a:pt x="217" y="53"/>
                  <a:pt x="214" y="51"/>
                </a:cubicBezTo>
                <a:cubicBezTo>
                  <a:pt x="218" y="51"/>
                  <a:pt x="215" y="45"/>
                  <a:pt x="213" y="44"/>
                </a:cubicBezTo>
                <a:cubicBezTo>
                  <a:pt x="211" y="43"/>
                  <a:pt x="202" y="46"/>
                  <a:pt x="207" y="47"/>
                </a:cubicBezTo>
                <a:cubicBezTo>
                  <a:pt x="206" y="47"/>
                  <a:pt x="200" y="59"/>
                  <a:pt x="196" y="53"/>
                </a:cubicBezTo>
                <a:cubicBezTo>
                  <a:pt x="195" y="52"/>
                  <a:pt x="195" y="47"/>
                  <a:pt x="193" y="46"/>
                </a:cubicBezTo>
                <a:cubicBezTo>
                  <a:pt x="190" y="46"/>
                  <a:pt x="189" y="49"/>
                  <a:pt x="188" y="50"/>
                </a:cubicBezTo>
                <a:cubicBezTo>
                  <a:pt x="190" y="47"/>
                  <a:pt x="181" y="45"/>
                  <a:pt x="180" y="44"/>
                </a:cubicBezTo>
                <a:cubicBezTo>
                  <a:pt x="183" y="42"/>
                  <a:pt x="180" y="39"/>
                  <a:pt x="178" y="38"/>
                </a:cubicBezTo>
                <a:cubicBezTo>
                  <a:pt x="176" y="36"/>
                  <a:pt x="169" y="35"/>
                  <a:pt x="168" y="37"/>
                </a:cubicBezTo>
                <a:cubicBezTo>
                  <a:pt x="163" y="43"/>
                  <a:pt x="173" y="44"/>
                  <a:pt x="175" y="45"/>
                </a:cubicBezTo>
                <a:cubicBezTo>
                  <a:pt x="176" y="46"/>
                  <a:pt x="179" y="48"/>
                  <a:pt x="177" y="49"/>
                </a:cubicBezTo>
                <a:cubicBezTo>
                  <a:pt x="176" y="50"/>
                  <a:pt x="171" y="51"/>
                  <a:pt x="171" y="52"/>
                </a:cubicBezTo>
                <a:cubicBezTo>
                  <a:pt x="169" y="54"/>
                  <a:pt x="172" y="57"/>
                  <a:pt x="170" y="59"/>
                </a:cubicBezTo>
                <a:cubicBezTo>
                  <a:pt x="168" y="57"/>
                  <a:pt x="168" y="53"/>
                  <a:pt x="166" y="50"/>
                </a:cubicBezTo>
                <a:cubicBezTo>
                  <a:pt x="168" y="53"/>
                  <a:pt x="157" y="52"/>
                  <a:pt x="157" y="52"/>
                </a:cubicBezTo>
                <a:cubicBezTo>
                  <a:pt x="154" y="52"/>
                  <a:pt x="148" y="54"/>
                  <a:pt x="145" y="50"/>
                </a:cubicBezTo>
                <a:cubicBezTo>
                  <a:pt x="144" y="49"/>
                  <a:pt x="144" y="44"/>
                  <a:pt x="146" y="45"/>
                </a:cubicBezTo>
                <a:cubicBezTo>
                  <a:pt x="144" y="43"/>
                  <a:pt x="142" y="41"/>
                  <a:pt x="141" y="40"/>
                </a:cubicBezTo>
                <a:cubicBezTo>
                  <a:pt x="132" y="43"/>
                  <a:pt x="125" y="47"/>
                  <a:pt x="117" y="51"/>
                </a:cubicBezTo>
                <a:cubicBezTo>
                  <a:pt x="118" y="51"/>
                  <a:pt x="119" y="51"/>
                  <a:pt x="120" y="50"/>
                </a:cubicBezTo>
                <a:cubicBezTo>
                  <a:pt x="122" y="50"/>
                  <a:pt x="124" y="48"/>
                  <a:pt x="126" y="47"/>
                </a:cubicBezTo>
                <a:cubicBezTo>
                  <a:pt x="128" y="46"/>
                  <a:pt x="134" y="43"/>
                  <a:pt x="136" y="46"/>
                </a:cubicBezTo>
                <a:cubicBezTo>
                  <a:pt x="137" y="45"/>
                  <a:pt x="137" y="45"/>
                  <a:pt x="138" y="44"/>
                </a:cubicBezTo>
                <a:cubicBezTo>
                  <a:pt x="139" y="46"/>
                  <a:pt x="141" y="48"/>
                  <a:pt x="143" y="51"/>
                </a:cubicBezTo>
                <a:cubicBezTo>
                  <a:pt x="141" y="50"/>
                  <a:pt x="137" y="50"/>
                  <a:pt x="135" y="50"/>
                </a:cubicBezTo>
                <a:cubicBezTo>
                  <a:pt x="133" y="51"/>
                  <a:pt x="130" y="51"/>
                  <a:pt x="130" y="53"/>
                </a:cubicBezTo>
                <a:cubicBezTo>
                  <a:pt x="130" y="55"/>
                  <a:pt x="131" y="57"/>
                  <a:pt x="131" y="58"/>
                </a:cubicBezTo>
                <a:cubicBezTo>
                  <a:pt x="128" y="56"/>
                  <a:pt x="125" y="52"/>
                  <a:pt x="121" y="51"/>
                </a:cubicBezTo>
                <a:cubicBezTo>
                  <a:pt x="119" y="51"/>
                  <a:pt x="117" y="51"/>
                  <a:pt x="115" y="52"/>
                </a:cubicBezTo>
                <a:cubicBezTo>
                  <a:pt x="91" y="65"/>
                  <a:pt x="71" y="84"/>
                  <a:pt x="56" y="107"/>
                </a:cubicBezTo>
                <a:cubicBezTo>
                  <a:pt x="57" y="108"/>
                  <a:pt x="58" y="109"/>
                  <a:pt x="59" y="109"/>
                </a:cubicBezTo>
                <a:cubicBezTo>
                  <a:pt x="62" y="110"/>
                  <a:pt x="59" y="117"/>
                  <a:pt x="64" y="113"/>
                </a:cubicBezTo>
                <a:cubicBezTo>
                  <a:pt x="66" y="115"/>
                  <a:pt x="66" y="116"/>
                  <a:pt x="65" y="118"/>
                </a:cubicBezTo>
                <a:cubicBezTo>
                  <a:pt x="65" y="118"/>
                  <a:pt x="75" y="124"/>
                  <a:pt x="76" y="125"/>
                </a:cubicBezTo>
                <a:cubicBezTo>
                  <a:pt x="78" y="126"/>
                  <a:pt x="80" y="128"/>
                  <a:pt x="81" y="130"/>
                </a:cubicBezTo>
                <a:cubicBezTo>
                  <a:pt x="82" y="132"/>
                  <a:pt x="80" y="134"/>
                  <a:pt x="79" y="135"/>
                </a:cubicBezTo>
                <a:cubicBezTo>
                  <a:pt x="78" y="134"/>
                  <a:pt x="75" y="130"/>
                  <a:pt x="74" y="131"/>
                </a:cubicBezTo>
                <a:cubicBezTo>
                  <a:pt x="73" y="133"/>
                  <a:pt x="74" y="139"/>
                  <a:pt x="77" y="139"/>
                </a:cubicBezTo>
                <a:cubicBezTo>
                  <a:pt x="73" y="139"/>
                  <a:pt x="75" y="155"/>
                  <a:pt x="74" y="158"/>
                </a:cubicBezTo>
                <a:cubicBezTo>
                  <a:pt x="74" y="158"/>
                  <a:pt x="74" y="158"/>
                  <a:pt x="74" y="158"/>
                </a:cubicBezTo>
                <a:cubicBezTo>
                  <a:pt x="73" y="161"/>
                  <a:pt x="76" y="173"/>
                  <a:pt x="81" y="172"/>
                </a:cubicBezTo>
                <a:cubicBezTo>
                  <a:pt x="78" y="172"/>
                  <a:pt x="87" y="184"/>
                  <a:pt x="88" y="185"/>
                </a:cubicBezTo>
                <a:cubicBezTo>
                  <a:pt x="91" y="187"/>
                  <a:pt x="95" y="188"/>
                  <a:pt x="97" y="192"/>
                </a:cubicBezTo>
                <a:cubicBezTo>
                  <a:pt x="100" y="195"/>
                  <a:pt x="100" y="201"/>
                  <a:pt x="103" y="203"/>
                </a:cubicBezTo>
                <a:cubicBezTo>
                  <a:pt x="102" y="206"/>
                  <a:pt x="108" y="210"/>
                  <a:pt x="108" y="214"/>
                </a:cubicBezTo>
                <a:cubicBezTo>
                  <a:pt x="108" y="214"/>
                  <a:pt x="107" y="214"/>
                  <a:pt x="107" y="215"/>
                </a:cubicBezTo>
                <a:cubicBezTo>
                  <a:pt x="108" y="218"/>
                  <a:pt x="113" y="218"/>
                  <a:pt x="115" y="221"/>
                </a:cubicBezTo>
                <a:cubicBezTo>
                  <a:pt x="116" y="223"/>
                  <a:pt x="115" y="228"/>
                  <a:pt x="118" y="227"/>
                </a:cubicBezTo>
                <a:cubicBezTo>
                  <a:pt x="118" y="222"/>
                  <a:pt x="115" y="216"/>
                  <a:pt x="112" y="212"/>
                </a:cubicBezTo>
                <a:cubicBezTo>
                  <a:pt x="110" y="209"/>
                  <a:pt x="109" y="207"/>
                  <a:pt x="108" y="204"/>
                </a:cubicBezTo>
                <a:cubicBezTo>
                  <a:pt x="106" y="202"/>
                  <a:pt x="106" y="199"/>
                  <a:pt x="105" y="197"/>
                </a:cubicBezTo>
                <a:cubicBezTo>
                  <a:pt x="106" y="197"/>
                  <a:pt x="112" y="199"/>
                  <a:pt x="111" y="200"/>
                </a:cubicBezTo>
                <a:cubicBezTo>
                  <a:pt x="109" y="205"/>
                  <a:pt x="119" y="214"/>
                  <a:pt x="122" y="217"/>
                </a:cubicBezTo>
                <a:cubicBezTo>
                  <a:pt x="123" y="218"/>
                  <a:pt x="128" y="225"/>
                  <a:pt x="125" y="225"/>
                </a:cubicBezTo>
                <a:cubicBezTo>
                  <a:pt x="129" y="225"/>
                  <a:pt x="133" y="230"/>
                  <a:pt x="135" y="233"/>
                </a:cubicBezTo>
                <a:cubicBezTo>
                  <a:pt x="137" y="236"/>
                  <a:pt x="136" y="241"/>
                  <a:pt x="138" y="245"/>
                </a:cubicBezTo>
                <a:cubicBezTo>
                  <a:pt x="139" y="250"/>
                  <a:pt x="146" y="252"/>
                  <a:pt x="150" y="255"/>
                </a:cubicBezTo>
                <a:cubicBezTo>
                  <a:pt x="154" y="256"/>
                  <a:pt x="157" y="259"/>
                  <a:pt x="160" y="260"/>
                </a:cubicBezTo>
                <a:cubicBezTo>
                  <a:pt x="166" y="262"/>
                  <a:pt x="167" y="260"/>
                  <a:pt x="171" y="260"/>
                </a:cubicBezTo>
                <a:cubicBezTo>
                  <a:pt x="178" y="259"/>
                  <a:pt x="179" y="266"/>
                  <a:pt x="184" y="269"/>
                </a:cubicBezTo>
                <a:cubicBezTo>
                  <a:pt x="187" y="270"/>
                  <a:pt x="194" y="273"/>
                  <a:pt x="198" y="271"/>
                </a:cubicBezTo>
                <a:cubicBezTo>
                  <a:pt x="196" y="272"/>
                  <a:pt x="203" y="282"/>
                  <a:pt x="204" y="283"/>
                </a:cubicBezTo>
                <a:cubicBezTo>
                  <a:pt x="206" y="286"/>
                  <a:pt x="210" y="287"/>
                  <a:pt x="213" y="290"/>
                </a:cubicBezTo>
                <a:cubicBezTo>
                  <a:pt x="213" y="290"/>
                  <a:pt x="214" y="289"/>
                  <a:pt x="214" y="288"/>
                </a:cubicBezTo>
                <a:cubicBezTo>
                  <a:pt x="213" y="291"/>
                  <a:pt x="218" y="296"/>
                  <a:pt x="221" y="296"/>
                </a:cubicBezTo>
                <a:cubicBezTo>
                  <a:pt x="223" y="295"/>
                  <a:pt x="224" y="290"/>
                  <a:pt x="224" y="288"/>
                </a:cubicBezTo>
                <a:cubicBezTo>
                  <a:pt x="219" y="290"/>
                  <a:pt x="215" y="288"/>
                  <a:pt x="212" y="283"/>
                </a:cubicBezTo>
                <a:cubicBezTo>
                  <a:pt x="211" y="282"/>
                  <a:pt x="207" y="275"/>
                  <a:pt x="211" y="275"/>
                </a:cubicBezTo>
                <a:cubicBezTo>
                  <a:pt x="216" y="275"/>
                  <a:pt x="212" y="271"/>
                  <a:pt x="212" y="268"/>
                </a:cubicBezTo>
                <a:cubicBezTo>
                  <a:pt x="211" y="264"/>
                  <a:pt x="208" y="262"/>
                  <a:pt x="206" y="259"/>
                </a:cubicBezTo>
                <a:cubicBezTo>
                  <a:pt x="205" y="262"/>
                  <a:pt x="200" y="261"/>
                  <a:pt x="198" y="259"/>
                </a:cubicBezTo>
                <a:cubicBezTo>
                  <a:pt x="198" y="259"/>
                  <a:pt x="197" y="261"/>
                  <a:pt x="197" y="262"/>
                </a:cubicBezTo>
                <a:cubicBezTo>
                  <a:pt x="196" y="262"/>
                  <a:pt x="195" y="262"/>
                  <a:pt x="194" y="261"/>
                </a:cubicBezTo>
                <a:cubicBezTo>
                  <a:pt x="194" y="258"/>
                  <a:pt x="194" y="255"/>
                  <a:pt x="195" y="251"/>
                </a:cubicBezTo>
                <a:cubicBezTo>
                  <a:pt x="196" y="247"/>
                  <a:pt x="205" y="238"/>
                  <a:pt x="194" y="239"/>
                </a:cubicBezTo>
                <a:cubicBezTo>
                  <a:pt x="190" y="239"/>
                  <a:pt x="188" y="240"/>
                  <a:pt x="187" y="244"/>
                </a:cubicBezTo>
                <a:cubicBezTo>
                  <a:pt x="186" y="247"/>
                  <a:pt x="186" y="249"/>
                  <a:pt x="183" y="251"/>
                </a:cubicBezTo>
                <a:cubicBezTo>
                  <a:pt x="181" y="252"/>
                  <a:pt x="173" y="251"/>
                  <a:pt x="171" y="250"/>
                </a:cubicBezTo>
                <a:cubicBezTo>
                  <a:pt x="166" y="247"/>
                  <a:pt x="163" y="239"/>
                  <a:pt x="163" y="234"/>
                </a:cubicBezTo>
                <a:cubicBezTo>
                  <a:pt x="163" y="227"/>
                  <a:pt x="166" y="221"/>
                  <a:pt x="163" y="215"/>
                </a:cubicBezTo>
                <a:cubicBezTo>
                  <a:pt x="164" y="213"/>
                  <a:pt x="166" y="211"/>
                  <a:pt x="168" y="210"/>
                </a:cubicBezTo>
                <a:cubicBezTo>
                  <a:pt x="169" y="209"/>
                  <a:pt x="171" y="210"/>
                  <a:pt x="172" y="207"/>
                </a:cubicBezTo>
                <a:cubicBezTo>
                  <a:pt x="171" y="207"/>
                  <a:pt x="170" y="206"/>
                  <a:pt x="170" y="206"/>
                </a:cubicBezTo>
                <a:cubicBezTo>
                  <a:pt x="173" y="208"/>
                  <a:pt x="180" y="203"/>
                  <a:pt x="184" y="206"/>
                </a:cubicBezTo>
                <a:cubicBezTo>
                  <a:pt x="186" y="207"/>
                  <a:pt x="188" y="208"/>
                  <a:pt x="189" y="205"/>
                </a:cubicBezTo>
                <a:cubicBezTo>
                  <a:pt x="189" y="205"/>
                  <a:pt x="187" y="202"/>
                  <a:pt x="188" y="200"/>
                </a:cubicBezTo>
                <a:cubicBezTo>
                  <a:pt x="189" y="204"/>
                  <a:pt x="192" y="205"/>
                  <a:pt x="196" y="202"/>
                </a:cubicBezTo>
                <a:cubicBezTo>
                  <a:pt x="197" y="203"/>
                  <a:pt x="201" y="203"/>
                  <a:pt x="204" y="204"/>
                </a:cubicBezTo>
                <a:cubicBezTo>
                  <a:pt x="207" y="206"/>
                  <a:pt x="207" y="209"/>
                  <a:pt x="211" y="205"/>
                </a:cubicBezTo>
                <a:cubicBezTo>
                  <a:pt x="213" y="208"/>
                  <a:pt x="213" y="208"/>
                  <a:pt x="214" y="211"/>
                </a:cubicBezTo>
                <a:cubicBezTo>
                  <a:pt x="214" y="214"/>
                  <a:pt x="216" y="221"/>
                  <a:pt x="218" y="222"/>
                </a:cubicBezTo>
                <a:cubicBezTo>
                  <a:pt x="224" y="225"/>
                  <a:pt x="222" y="217"/>
                  <a:pt x="222" y="214"/>
                </a:cubicBezTo>
                <a:cubicBezTo>
                  <a:pt x="222" y="213"/>
                  <a:pt x="222" y="205"/>
                  <a:pt x="221" y="205"/>
                </a:cubicBezTo>
                <a:cubicBezTo>
                  <a:pt x="213" y="203"/>
                  <a:pt x="216" y="197"/>
                  <a:pt x="221" y="193"/>
                </a:cubicBezTo>
                <a:cubicBezTo>
                  <a:pt x="222" y="192"/>
                  <a:pt x="227" y="190"/>
                  <a:pt x="230" y="188"/>
                </a:cubicBezTo>
                <a:cubicBezTo>
                  <a:pt x="232" y="186"/>
                  <a:pt x="235" y="183"/>
                  <a:pt x="234" y="179"/>
                </a:cubicBezTo>
                <a:cubicBezTo>
                  <a:pt x="235" y="179"/>
                  <a:pt x="236" y="178"/>
                  <a:pt x="236" y="177"/>
                </a:cubicBezTo>
                <a:cubicBezTo>
                  <a:pt x="236" y="177"/>
                  <a:pt x="233" y="174"/>
                  <a:pt x="232" y="175"/>
                </a:cubicBezTo>
                <a:cubicBezTo>
                  <a:pt x="234" y="174"/>
                  <a:pt x="234" y="172"/>
                  <a:pt x="233" y="171"/>
                </a:cubicBezTo>
                <a:cubicBezTo>
                  <a:pt x="235" y="169"/>
                  <a:pt x="234" y="166"/>
                  <a:pt x="236" y="165"/>
                </a:cubicBezTo>
                <a:cubicBezTo>
                  <a:pt x="239" y="169"/>
                  <a:pt x="245" y="165"/>
                  <a:pt x="242" y="162"/>
                </a:cubicBezTo>
                <a:cubicBezTo>
                  <a:pt x="244" y="158"/>
                  <a:pt x="250" y="160"/>
                  <a:pt x="252" y="157"/>
                </a:cubicBezTo>
                <a:cubicBezTo>
                  <a:pt x="255" y="158"/>
                  <a:pt x="253" y="153"/>
                  <a:pt x="255" y="150"/>
                </a:cubicBezTo>
                <a:cubicBezTo>
                  <a:pt x="256" y="148"/>
                  <a:pt x="259" y="148"/>
                  <a:pt x="262" y="147"/>
                </a:cubicBezTo>
                <a:cubicBezTo>
                  <a:pt x="262" y="147"/>
                  <a:pt x="268" y="143"/>
                  <a:pt x="266" y="143"/>
                </a:cubicBezTo>
                <a:cubicBezTo>
                  <a:pt x="270" y="144"/>
                  <a:pt x="279" y="139"/>
                  <a:pt x="272" y="135"/>
                </a:cubicBezTo>
                <a:cubicBezTo>
                  <a:pt x="273" y="133"/>
                  <a:pt x="270" y="132"/>
                  <a:pt x="268" y="132"/>
                </a:cubicBezTo>
                <a:cubicBezTo>
                  <a:pt x="269" y="131"/>
                  <a:pt x="272" y="132"/>
                  <a:pt x="273" y="131"/>
                </a:cubicBezTo>
                <a:cubicBezTo>
                  <a:pt x="276" y="129"/>
                  <a:pt x="274" y="128"/>
                  <a:pt x="271" y="127"/>
                </a:cubicBezTo>
                <a:cubicBezTo>
                  <a:pt x="268" y="126"/>
                  <a:pt x="263" y="128"/>
                  <a:pt x="261" y="130"/>
                </a:cubicBezTo>
                <a:cubicBezTo>
                  <a:pt x="259" y="132"/>
                  <a:pt x="257" y="134"/>
                  <a:pt x="255" y="135"/>
                </a:cubicBezTo>
                <a:close/>
                <a:moveTo>
                  <a:pt x="308" y="302"/>
                </a:moveTo>
                <a:cubicBezTo>
                  <a:pt x="306" y="301"/>
                  <a:pt x="303" y="301"/>
                  <a:pt x="301" y="300"/>
                </a:cubicBezTo>
                <a:cubicBezTo>
                  <a:pt x="299" y="300"/>
                  <a:pt x="298" y="299"/>
                  <a:pt x="295" y="298"/>
                </a:cubicBezTo>
                <a:cubicBezTo>
                  <a:pt x="296" y="293"/>
                  <a:pt x="290" y="292"/>
                  <a:pt x="287" y="289"/>
                </a:cubicBezTo>
                <a:cubicBezTo>
                  <a:pt x="284" y="287"/>
                  <a:pt x="282" y="284"/>
                  <a:pt x="277" y="285"/>
                </a:cubicBezTo>
                <a:cubicBezTo>
                  <a:pt x="276" y="285"/>
                  <a:pt x="271" y="287"/>
                  <a:pt x="272" y="288"/>
                </a:cubicBezTo>
                <a:cubicBezTo>
                  <a:pt x="269" y="285"/>
                  <a:pt x="268" y="284"/>
                  <a:pt x="263" y="282"/>
                </a:cubicBezTo>
                <a:cubicBezTo>
                  <a:pt x="259" y="281"/>
                  <a:pt x="257" y="276"/>
                  <a:pt x="253" y="281"/>
                </a:cubicBezTo>
                <a:cubicBezTo>
                  <a:pt x="251" y="283"/>
                  <a:pt x="252" y="286"/>
                  <a:pt x="251" y="288"/>
                </a:cubicBezTo>
                <a:cubicBezTo>
                  <a:pt x="247" y="285"/>
                  <a:pt x="254" y="282"/>
                  <a:pt x="251" y="279"/>
                </a:cubicBezTo>
                <a:cubicBezTo>
                  <a:pt x="248" y="275"/>
                  <a:pt x="243" y="281"/>
                  <a:pt x="240" y="282"/>
                </a:cubicBezTo>
                <a:cubicBezTo>
                  <a:pt x="239" y="284"/>
                  <a:pt x="237" y="284"/>
                  <a:pt x="236" y="286"/>
                </a:cubicBezTo>
                <a:cubicBezTo>
                  <a:pt x="235" y="287"/>
                  <a:pt x="234" y="290"/>
                  <a:pt x="233" y="291"/>
                </a:cubicBezTo>
                <a:cubicBezTo>
                  <a:pt x="233" y="289"/>
                  <a:pt x="228" y="290"/>
                  <a:pt x="228" y="288"/>
                </a:cubicBezTo>
                <a:cubicBezTo>
                  <a:pt x="229" y="294"/>
                  <a:pt x="229" y="301"/>
                  <a:pt x="230" y="307"/>
                </a:cubicBezTo>
                <a:cubicBezTo>
                  <a:pt x="231" y="310"/>
                  <a:pt x="230" y="316"/>
                  <a:pt x="227" y="319"/>
                </a:cubicBezTo>
                <a:cubicBezTo>
                  <a:pt x="224" y="321"/>
                  <a:pt x="221" y="324"/>
                  <a:pt x="220" y="329"/>
                </a:cubicBezTo>
                <a:cubicBezTo>
                  <a:pt x="220" y="332"/>
                  <a:pt x="220" y="334"/>
                  <a:pt x="223" y="335"/>
                </a:cubicBezTo>
                <a:cubicBezTo>
                  <a:pt x="223" y="339"/>
                  <a:pt x="219" y="342"/>
                  <a:pt x="219" y="346"/>
                </a:cubicBezTo>
                <a:cubicBezTo>
                  <a:pt x="219" y="346"/>
                  <a:pt x="220" y="348"/>
                  <a:pt x="220" y="350"/>
                </a:cubicBezTo>
                <a:cubicBezTo>
                  <a:pt x="254" y="344"/>
                  <a:pt x="285" y="327"/>
                  <a:pt x="308" y="302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8" name="Freeform 103">
            <a:extLst>
              <a:ext uri="{FF2B5EF4-FFF2-40B4-BE49-F238E27FC236}">
                <a16:creationId xmlns:a16="http://schemas.microsoft.com/office/drawing/2014/main" id="{B25FB2E4-49A0-5540-9CB2-4E4EAA9CBE43}"/>
              </a:ext>
            </a:extLst>
          </p:cNvPr>
          <p:cNvSpPr>
            <a:spLocks noEditPoints="1"/>
          </p:cNvSpPr>
          <p:nvPr/>
        </p:nvSpPr>
        <p:spPr bwMode="auto">
          <a:xfrm>
            <a:off x="5702702" y="2031359"/>
            <a:ext cx="356343" cy="524723"/>
          </a:xfrm>
          <a:custGeom>
            <a:avLst/>
            <a:gdLst/>
            <a:ahLst/>
            <a:cxnLst>
              <a:cxn ang="0">
                <a:pos x="37" y="29"/>
              </a:cxn>
              <a:cxn ang="0">
                <a:pos x="31" y="41"/>
              </a:cxn>
              <a:cxn ang="0">
                <a:pos x="33" y="44"/>
              </a:cxn>
              <a:cxn ang="0">
                <a:pos x="32" y="47"/>
              </a:cxn>
              <a:cxn ang="0">
                <a:pos x="33" y="49"/>
              </a:cxn>
              <a:cxn ang="0">
                <a:pos x="31" y="53"/>
              </a:cxn>
              <a:cxn ang="0">
                <a:pos x="31" y="54"/>
              </a:cxn>
              <a:cxn ang="0">
                <a:pos x="27" y="58"/>
              </a:cxn>
              <a:cxn ang="0">
                <a:pos x="21" y="62"/>
              </a:cxn>
              <a:cxn ang="0">
                <a:pos x="15" y="58"/>
              </a:cxn>
              <a:cxn ang="0">
                <a:pos x="11" y="54"/>
              </a:cxn>
              <a:cxn ang="0">
                <a:pos x="11" y="53"/>
              </a:cxn>
              <a:cxn ang="0">
                <a:pos x="9" y="49"/>
              </a:cxn>
              <a:cxn ang="0">
                <a:pos x="10" y="47"/>
              </a:cxn>
              <a:cxn ang="0">
                <a:pos x="9" y="44"/>
              </a:cxn>
              <a:cxn ang="0">
                <a:pos x="11" y="41"/>
              </a:cxn>
              <a:cxn ang="0">
                <a:pos x="5" y="29"/>
              </a:cxn>
              <a:cxn ang="0">
                <a:pos x="0" y="18"/>
              </a:cxn>
              <a:cxn ang="0">
                <a:pos x="21" y="0"/>
              </a:cxn>
              <a:cxn ang="0">
                <a:pos x="42" y="18"/>
              </a:cxn>
              <a:cxn ang="0">
                <a:pos x="37" y="29"/>
              </a:cxn>
              <a:cxn ang="0">
                <a:pos x="21" y="6"/>
              </a:cxn>
              <a:cxn ang="0">
                <a:pos x="6" y="18"/>
              </a:cxn>
              <a:cxn ang="0">
                <a:pos x="8" y="26"/>
              </a:cxn>
              <a:cxn ang="0">
                <a:pos x="11" y="28"/>
              </a:cxn>
              <a:cxn ang="0">
                <a:pos x="16" y="40"/>
              </a:cxn>
              <a:cxn ang="0">
                <a:pos x="26" y="40"/>
              </a:cxn>
              <a:cxn ang="0">
                <a:pos x="31" y="28"/>
              </a:cxn>
              <a:cxn ang="0">
                <a:pos x="34" y="26"/>
              </a:cxn>
              <a:cxn ang="0">
                <a:pos x="36" y="18"/>
              </a:cxn>
              <a:cxn ang="0">
                <a:pos x="21" y="6"/>
              </a:cxn>
              <a:cxn ang="0">
                <a:pos x="29" y="20"/>
              </a:cxn>
              <a:cxn ang="0">
                <a:pos x="27" y="18"/>
              </a:cxn>
              <a:cxn ang="0">
                <a:pos x="21" y="15"/>
              </a:cxn>
              <a:cxn ang="0">
                <a:pos x="20" y="13"/>
              </a:cxn>
              <a:cxn ang="0">
                <a:pos x="21" y="12"/>
              </a:cxn>
              <a:cxn ang="0">
                <a:pos x="30" y="18"/>
              </a:cxn>
              <a:cxn ang="0">
                <a:pos x="29" y="20"/>
              </a:cxn>
            </a:cxnLst>
            <a:rect l="0" t="0" r="r" b="b"/>
            <a:pathLst>
              <a:path w="42" h="62">
                <a:moveTo>
                  <a:pt x="37" y="29"/>
                </a:moveTo>
                <a:cubicBezTo>
                  <a:pt x="35" y="32"/>
                  <a:pt x="31" y="37"/>
                  <a:pt x="31" y="41"/>
                </a:cubicBezTo>
                <a:cubicBezTo>
                  <a:pt x="32" y="42"/>
                  <a:pt x="33" y="43"/>
                  <a:pt x="33" y="44"/>
                </a:cubicBezTo>
                <a:cubicBezTo>
                  <a:pt x="33" y="45"/>
                  <a:pt x="32" y="46"/>
                  <a:pt x="32" y="47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2" y="52"/>
                  <a:pt x="31" y="53"/>
                </a:cubicBezTo>
                <a:cubicBezTo>
                  <a:pt x="31" y="53"/>
                  <a:pt x="31" y="54"/>
                  <a:pt x="31" y="54"/>
                </a:cubicBezTo>
                <a:cubicBezTo>
                  <a:pt x="31" y="57"/>
                  <a:pt x="29" y="58"/>
                  <a:pt x="27" y="58"/>
                </a:cubicBezTo>
                <a:cubicBezTo>
                  <a:pt x="26" y="61"/>
                  <a:pt x="24" y="62"/>
                  <a:pt x="21" y="62"/>
                </a:cubicBezTo>
                <a:cubicBezTo>
                  <a:pt x="19" y="62"/>
                  <a:pt x="16" y="61"/>
                  <a:pt x="15" y="58"/>
                </a:cubicBezTo>
                <a:cubicBezTo>
                  <a:pt x="13" y="58"/>
                  <a:pt x="11" y="57"/>
                  <a:pt x="11" y="54"/>
                </a:cubicBezTo>
                <a:cubicBezTo>
                  <a:pt x="11" y="54"/>
                  <a:pt x="11" y="53"/>
                  <a:pt x="11" y="53"/>
                </a:cubicBezTo>
                <a:cubicBezTo>
                  <a:pt x="10" y="52"/>
                  <a:pt x="9" y="51"/>
                  <a:pt x="9" y="49"/>
                </a:cubicBezTo>
                <a:cubicBezTo>
                  <a:pt x="9" y="48"/>
                  <a:pt x="10" y="47"/>
                  <a:pt x="10" y="47"/>
                </a:cubicBezTo>
                <a:cubicBezTo>
                  <a:pt x="10" y="46"/>
                  <a:pt x="9" y="45"/>
                  <a:pt x="9" y="44"/>
                </a:cubicBezTo>
                <a:cubicBezTo>
                  <a:pt x="9" y="43"/>
                  <a:pt x="10" y="42"/>
                  <a:pt x="11" y="41"/>
                </a:cubicBezTo>
                <a:cubicBezTo>
                  <a:pt x="11" y="37"/>
                  <a:pt x="7" y="32"/>
                  <a:pt x="5" y="29"/>
                </a:cubicBezTo>
                <a:cubicBezTo>
                  <a:pt x="2" y="26"/>
                  <a:pt x="0" y="23"/>
                  <a:pt x="0" y="18"/>
                </a:cubicBezTo>
                <a:cubicBezTo>
                  <a:pt x="0" y="8"/>
                  <a:pt x="11" y="0"/>
                  <a:pt x="21" y="0"/>
                </a:cubicBezTo>
                <a:cubicBezTo>
                  <a:pt x="31" y="0"/>
                  <a:pt x="42" y="8"/>
                  <a:pt x="42" y="18"/>
                </a:cubicBezTo>
                <a:cubicBezTo>
                  <a:pt x="42" y="23"/>
                  <a:pt x="40" y="26"/>
                  <a:pt x="37" y="29"/>
                </a:cubicBezTo>
                <a:close/>
                <a:moveTo>
                  <a:pt x="21" y="6"/>
                </a:moveTo>
                <a:cubicBezTo>
                  <a:pt x="14" y="6"/>
                  <a:pt x="6" y="10"/>
                  <a:pt x="6" y="18"/>
                </a:cubicBezTo>
                <a:cubicBezTo>
                  <a:pt x="6" y="21"/>
                  <a:pt x="7" y="24"/>
                  <a:pt x="8" y="26"/>
                </a:cubicBezTo>
                <a:cubicBezTo>
                  <a:pt x="9" y="27"/>
                  <a:pt x="10" y="27"/>
                  <a:pt x="11" y="28"/>
                </a:cubicBezTo>
                <a:cubicBezTo>
                  <a:pt x="14" y="32"/>
                  <a:pt x="16" y="36"/>
                  <a:pt x="16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6" y="36"/>
                  <a:pt x="28" y="32"/>
                  <a:pt x="31" y="28"/>
                </a:cubicBezTo>
                <a:cubicBezTo>
                  <a:pt x="32" y="27"/>
                  <a:pt x="33" y="27"/>
                  <a:pt x="34" y="26"/>
                </a:cubicBezTo>
                <a:cubicBezTo>
                  <a:pt x="35" y="24"/>
                  <a:pt x="36" y="21"/>
                  <a:pt x="36" y="18"/>
                </a:cubicBezTo>
                <a:cubicBezTo>
                  <a:pt x="36" y="10"/>
                  <a:pt x="28" y="6"/>
                  <a:pt x="21" y="6"/>
                </a:cubicBezTo>
                <a:close/>
                <a:moveTo>
                  <a:pt x="29" y="20"/>
                </a:moveTo>
                <a:cubicBezTo>
                  <a:pt x="28" y="20"/>
                  <a:pt x="27" y="19"/>
                  <a:pt x="27" y="18"/>
                </a:cubicBezTo>
                <a:cubicBezTo>
                  <a:pt x="27" y="16"/>
                  <a:pt x="23" y="15"/>
                  <a:pt x="21" y="15"/>
                </a:cubicBezTo>
                <a:cubicBezTo>
                  <a:pt x="20" y="15"/>
                  <a:pt x="20" y="14"/>
                  <a:pt x="20" y="13"/>
                </a:cubicBezTo>
                <a:cubicBezTo>
                  <a:pt x="20" y="13"/>
                  <a:pt x="20" y="12"/>
                  <a:pt x="21" y="12"/>
                </a:cubicBezTo>
                <a:cubicBezTo>
                  <a:pt x="25" y="12"/>
                  <a:pt x="30" y="14"/>
                  <a:pt x="30" y="18"/>
                </a:cubicBezTo>
                <a:cubicBezTo>
                  <a:pt x="30" y="19"/>
                  <a:pt x="29" y="20"/>
                  <a:pt x="29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9" name="Freeform 63">
            <a:extLst>
              <a:ext uri="{FF2B5EF4-FFF2-40B4-BE49-F238E27FC236}">
                <a16:creationId xmlns:a16="http://schemas.microsoft.com/office/drawing/2014/main" id="{6CE16582-DD83-D04C-8791-DB119AFECD7F}"/>
              </a:ext>
            </a:extLst>
          </p:cNvPr>
          <p:cNvSpPr>
            <a:spLocks noEditPoints="1"/>
          </p:cNvSpPr>
          <p:nvPr/>
        </p:nvSpPr>
        <p:spPr bwMode="auto">
          <a:xfrm>
            <a:off x="8695731" y="2102903"/>
            <a:ext cx="524359" cy="381634"/>
          </a:xfrm>
          <a:custGeom>
            <a:avLst/>
            <a:gdLst/>
            <a:ahLst/>
            <a:cxnLst>
              <a:cxn ang="0">
                <a:pos x="62" y="57"/>
              </a:cxn>
              <a:cxn ang="0">
                <a:pos x="18" y="57"/>
              </a:cxn>
              <a:cxn ang="0">
                <a:pos x="0" y="39"/>
              </a:cxn>
              <a:cxn ang="0">
                <a:pos x="11" y="23"/>
              </a:cxn>
              <a:cxn ang="0">
                <a:pos x="11" y="21"/>
              </a:cxn>
              <a:cxn ang="0">
                <a:pos x="31" y="0"/>
              </a:cxn>
              <a:cxn ang="0">
                <a:pos x="50" y="13"/>
              </a:cxn>
              <a:cxn ang="0">
                <a:pos x="57" y="11"/>
              </a:cxn>
              <a:cxn ang="0">
                <a:pos x="67" y="21"/>
              </a:cxn>
              <a:cxn ang="0">
                <a:pos x="66" y="27"/>
              </a:cxn>
              <a:cxn ang="0">
                <a:pos x="78" y="42"/>
              </a:cxn>
              <a:cxn ang="0">
                <a:pos x="62" y="57"/>
              </a:cxn>
              <a:cxn ang="0">
                <a:pos x="51" y="31"/>
              </a:cxn>
              <a:cxn ang="0">
                <a:pos x="42" y="31"/>
              </a:cxn>
              <a:cxn ang="0">
                <a:pos x="42" y="17"/>
              </a:cxn>
              <a:cxn ang="0">
                <a:pos x="40" y="16"/>
              </a:cxn>
              <a:cxn ang="0">
                <a:pos x="33" y="16"/>
              </a:cxn>
              <a:cxn ang="0">
                <a:pos x="31" y="17"/>
              </a:cxn>
              <a:cxn ang="0">
                <a:pos x="31" y="31"/>
              </a:cxn>
              <a:cxn ang="0">
                <a:pos x="22" y="31"/>
              </a:cxn>
              <a:cxn ang="0">
                <a:pos x="21" y="33"/>
              </a:cxn>
              <a:cxn ang="0">
                <a:pos x="21" y="34"/>
              </a:cxn>
              <a:cxn ang="0">
                <a:pos x="36" y="48"/>
              </a:cxn>
              <a:cxn ang="0">
                <a:pos x="36" y="48"/>
              </a:cxn>
              <a:cxn ang="0">
                <a:pos x="37" y="48"/>
              </a:cxn>
              <a:cxn ang="0">
                <a:pos x="51" y="34"/>
              </a:cxn>
              <a:cxn ang="0">
                <a:pos x="52" y="33"/>
              </a:cxn>
              <a:cxn ang="0">
                <a:pos x="51" y="31"/>
              </a:cxn>
            </a:cxnLst>
            <a:rect l="0" t="0" r="r" b="b"/>
            <a:pathLst>
              <a:path w="78" h="57">
                <a:moveTo>
                  <a:pt x="62" y="57"/>
                </a:moveTo>
                <a:cubicBezTo>
                  <a:pt x="18" y="57"/>
                  <a:pt x="18" y="57"/>
                  <a:pt x="18" y="57"/>
                </a:cubicBezTo>
                <a:cubicBezTo>
                  <a:pt x="9" y="57"/>
                  <a:pt x="0" y="49"/>
                  <a:pt x="0" y="39"/>
                </a:cubicBezTo>
                <a:cubicBezTo>
                  <a:pt x="0" y="32"/>
                  <a:pt x="5" y="26"/>
                  <a:pt x="11" y="23"/>
                </a:cubicBezTo>
                <a:cubicBezTo>
                  <a:pt x="11" y="22"/>
                  <a:pt x="11" y="22"/>
                  <a:pt x="11" y="21"/>
                </a:cubicBezTo>
                <a:cubicBezTo>
                  <a:pt x="11" y="10"/>
                  <a:pt x="20" y="0"/>
                  <a:pt x="31" y="0"/>
                </a:cubicBezTo>
                <a:cubicBezTo>
                  <a:pt x="40" y="0"/>
                  <a:pt x="47" y="6"/>
                  <a:pt x="50" y="13"/>
                </a:cubicBezTo>
                <a:cubicBezTo>
                  <a:pt x="52" y="12"/>
                  <a:pt x="55" y="11"/>
                  <a:pt x="57" y="11"/>
                </a:cubicBezTo>
                <a:cubicBezTo>
                  <a:pt x="63" y="11"/>
                  <a:pt x="67" y="15"/>
                  <a:pt x="67" y="21"/>
                </a:cubicBezTo>
                <a:cubicBezTo>
                  <a:pt x="67" y="23"/>
                  <a:pt x="67" y="25"/>
                  <a:pt x="66" y="27"/>
                </a:cubicBezTo>
                <a:cubicBezTo>
                  <a:pt x="73" y="28"/>
                  <a:pt x="78" y="34"/>
                  <a:pt x="78" y="42"/>
                </a:cubicBezTo>
                <a:cubicBezTo>
                  <a:pt x="78" y="50"/>
                  <a:pt x="71" y="57"/>
                  <a:pt x="62" y="57"/>
                </a:cubicBezTo>
                <a:close/>
                <a:moveTo>
                  <a:pt x="51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6"/>
                  <a:pt x="41" y="16"/>
                  <a:pt x="40" y="16"/>
                </a:cubicBezTo>
                <a:cubicBezTo>
                  <a:pt x="33" y="16"/>
                  <a:pt x="33" y="16"/>
                  <a:pt x="33" y="16"/>
                </a:cubicBezTo>
                <a:cubicBezTo>
                  <a:pt x="32" y="16"/>
                  <a:pt x="31" y="16"/>
                  <a:pt x="31" y="17"/>
                </a:cubicBezTo>
                <a:cubicBezTo>
                  <a:pt x="31" y="31"/>
                  <a:pt x="31" y="31"/>
                  <a:pt x="31" y="31"/>
                </a:cubicBezTo>
                <a:cubicBezTo>
                  <a:pt x="22" y="31"/>
                  <a:pt x="22" y="31"/>
                  <a:pt x="22" y="31"/>
                </a:cubicBezTo>
                <a:cubicBezTo>
                  <a:pt x="22" y="31"/>
                  <a:pt x="21" y="32"/>
                  <a:pt x="21" y="33"/>
                </a:cubicBezTo>
                <a:cubicBezTo>
                  <a:pt x="21" y="33"/>
                  <a:pt x="21" y="33"/>
                  <a:pt x="21" y="34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48"/>
                  <a:pt x="36" y="48"/>
                  <a:pt x="36" y="48"/>
                </a:cubicBezTo>
                <a:cubicBezTo>
                  <a:pt x="37" y="48"/>
                  <a:pt x="37" y="48"/>
                  <a:pt x="37" y="48"/>
                </a:cubicBezTo>
                <a:cubicBezTo>
                  <a:pt x="51" y="34"/>
                  <a:pt x="51" y="34"/>
                  <a:pt x="51" y="34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2"/>
                  <a:pt x="51" y="31"/>
                  <a:pt x="51" y="31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</a:ln>
        </p:spPr>
        <p:txBody>
          <a:bodyPr vert="horz" wrap="square" lIns="128580" tIns="64290" rIns="128580" bIns="64290" numCol="1" anchor="t" anchorCtr="0" compatLnSpc="1"/>
          <a:lstStyle/>
          <a:p>
            <a:pPr marL="0" marR="0" lvl="0" indent="0" defTabSz="914400" eaLnBrk="1" fontAlgn="base" latinLnBrk="0" hangingPunct="1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0BE87D6-9794-3349-89B6-1F69E2204795}"/>
              </a:ext>
            </a:extLst>
          </p:cNvPr>
          <p:cNvSpPr txBox="1"/>
          <p:nvPr/>
        </p:nvSpPr>
        <p:spPr>
          <a:xfrm>
            <a:off x="1733234" y="3559021"/>
            <a:ext cx="1763447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基于数据库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8A61163-B1EC-AA43-80D3-9E8060D8E48B}"/>
              </a:ext>
            </a:extLst>
          </p:cNvPr>
          <p:cNvSpPr txBox="1"/>
          <p:nvPr/>
        </p:nvSpPr>
        <p:spPr>
          <a:xfrm>
            <a:off x="4525399" y="3581258"/>
            <a:ext cx="2477285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基于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redis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实现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4E118886-62FE-FD45-B29B-069D827968EF}"/>
              </a:ext>
            </a:extLst>
          </p:cNvPr>
          <p:cNvSpPr txBox="1"/>
          <p:nvPr/>
        </p:nvSpPr>
        <p:spPr>
          <a:xfrm>
            <a:off x="7303625" y="3575665"/>
            <a:ext cx="3194613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基于</a:t>
            </a:r>
            <a:r>
              <a:rPr lang="en-US" altLang="zh-CN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zookeeper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实现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A121B573-C237-524F-9D60-71CBD73938C5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43011591-67A4-654F-AD7A-7B42CA709B9A}"/>
              </a:ext>
            </a:extLst>
          </p:cNvPr>
          <p:cNvSpPr txBox="1"/>
          <p:nvPr/>
        </p:nvSpPr>
        <p:spPr>
          <a:xfrm>
            <a:off x="993505" y="2760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</p:spTree>
    <p:extLst>
      <p:ext uri="{BB962C8B-B14F-4D97-AF65-F5344CB8AC3E}">
        <p14:creationId xmlns:p14="http://schemas.microsoft.com/office/powerpoint/2010/main" val="36521625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F5F1E12-6757-3848-9E4A-C1DCC5A6EE81}"/>
              </a:ext>
            </a:extLst>
          </p:cNvPr>
          <p:cNvSpPr txBox="1"/>
          <p:nvPr/>
        </p:nvSpPr>
        <p:spPr>
          <a:xfrm>
            <a:off x="722460" y="1646031"/>
            <a:ext cx="10999519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altLang="zh-CN" sz="1600"/>
          </a:p>
          <a:p>
            <a:r>
              <a:rPr lang="zh-CN" altLang="en-US" sz="1600"/>
              <a:t>采用乐观锁增加版本号</a:t>
            </a:r>
            <a:r>
              <a:rPr lang="en-US" altLang="zh-CN" sz="1600"/>
              <a:t>,</a:t>
            </a:r>
            <a:r>
              <a:rPr lang="zh-CN" altLang="en-US" sz="1600"/>
              <a:t>根据版本号来判断更新之前有没有其他线程更新过，如果被更新过，就会获取失败。</a:t>
            </a:r>
          </a:p>
          <a:p>
            <a:endParaRPr lang="en-US" altLang="zh-CN" sz="1600"/>
          </a:p>
          <a:p>
            <a:r>
              <a:rPr lang="zh-CN" altLang="en-US" sz="1600"/>
              <a:t>先获取锁的信息</a:t>
            </a:r>
          </a:p>
          <a:p>
            <a:r>
              <a:rPr lang="zh-CN" altLang="en-US" sz="1600"/>
              <a:t>     </a:t>
            </a:r>
            <a:r>
              <a:rPr lang="en-US" altLang="zh-CN" sz="1600"/>
              <a:t>select id, method_name, state,version from method_lock where state=1</a:t>
            </a:r>
            <a:r>
              <a:rPr lang="zh-CN" altLang="en-US" sz="1600"/>
              <a:t> </a:t>
            </a:r>
            <a:r>
              <a:rPr lang="en-US" altLang="zh-CN" sz="1600"/>
              <a:t>and method_name='methodName';</a:t>
            </a:r>
          </a:p>
          <a:p>
            <a:endParaRPr lang="en-US" altLang="zh-CN" sz="1600"/>
          </a:p>
          <a:p>
            <a:r>
              <a:rPr lang="zh-CN" altLang="en-US" sz="1600"/>
              <a:t>占有锁</a:t>
            </a:r>
          </a:p>
          <a:p>
            <a:r>
              <a:rPr lang="zh-CN" altLang="en-US" sz="1600"/>
              <a:t>       </a:t>
            </a:r>
            <a:r>
              <a:rPr lang="en-US" altLang="zh-CN" sz="1600"/>
              <a:t>update t_resoure set state=2, version=2, update_time=now() where method_name='methodName' and state=1 and version=2;</a:t>
            </a:r>
          </a:p>
          <a:p>
            <a:endParaRPr lang="zh-CN" altLang="en-US" sz="1600"/>
          </a:p>
          <a:p>
            <a:r>
              <a:rPr lang="zh-CN" altLang="en-US" sz="1600"/>
              <a:t>缺点：</a:t>
            </a:r>
          </a:p>
          <a:p>
            <a:r>
              <a:rPr lang="zh-CN" altLang="en-US" sz="1600"/>
              <a:t>    </a:t>
            </a:r>
            <a:r>
              <a:rPr lang="en-US" altLang="zh-CN" sz="1600"/>
              <a:t>1</a:t>
            </a:r>
            <a:r>
              <a:rPr lang="zh-CN" altLang="en-US" sz="1600"/>
              <a:t>、这把锁强依赖数据库的可用性，数据库是一个单点，一旦数据库挂掉，会导致业务系统不可用。</a:t>
            </a:r>
          </a:p>
          <a:p>
            <a:r>
              <a:rPr lang="zh-CN" altLang="en-US" sz="1600"/>
              <a:t>    </a:t>
            </a:r>
            <a:r>
              <a:rPr lang="en-US" altLang="zh-CN" sz="1600"/>
              <a:t>2</a:t>
            </a:r>
            <a:r>
              <a:rPr lang="zh-CN" altLang="en-US" sz="1600"/>
              <a:t>、这把锁没有失效时间，一旦解锁操作失败，就会导致锁记录一直在数据库中，其他线程无法再获得到锁。</a:t>
            </a:r>
          </a:p>
          <a:p>
            <a:r>
              <a:rPr lang="zh-CN" altLang="en-US" sz="1600"/>
              <a:t>    </a:t>
            </a:r>
            <a:r>
              <a:rPr lang="en-US" altLang="zh-CN" sz="1600"/>
              <a:t>3</a:t>
            </a:r>
            <a:r>
              <a:rPr lang="zh-CN" altLang="en-US" sz="1600"/>
              <a:t>、这把锁只能是非阻塞的，因为数据的</a:t>
            </a:r>
            <a:r>
              <a:rPr lang="en-US" altLang="zh-CN" sz="1600"/>
              <a:t>insert</a:t>
            </a:r>
            <a:r>
              <a:rPr lang="zh-CN" altLang="en-US" sz="1600"/>
              <a:t>操作，一旦插入失败就会直接报错。没有获得锁的线程并不会进入排队队列，要想再次获得锁就要再次触发获得锁操作。</a:t>
            </a:r>
          </a:p>
          <a:p>
            <a:r>
              <a:rPr lang="zh-CN" altLang="en-US" sz="1600"/>
              <a:t>    </a:t>
            </a:r>
            <a:r>
              <a:rPr lang="en-US" altLang="zh-CN" sz="1600"/>
              <a:t>4</a:t>
            </a:r>
            <a:r>
              <a:rPr lang="zh-CN" altLang="en-US" sz="1600"/>
              <a:t>、这把锁是非重入的，同一个线程在没有释放锁之前无法再次获得该锁。因为数据中数据已经存在了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182614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基于数据库</a:t>
            </a:r>
            <a:endParaRPr kumimoji="1" lang="zh-CN" altLang="en-US"/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910188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EAC1B8-1908-C44C-BBF5-912C7B12E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目录</a:t>
            </a:r>
            <a:endParaRPr kumimoji="1" lang="zh-CN" altLang="en-US" dirty="0"/>
          </a:p>
        </p:txBody>
      </p:sp>
      <p:graphicFrame>
        <p:nvGraphicFramePr>
          <p:cNvPr id="4" name="内容占位符 3">
            <a:extLst>
              <a:ext uri="{FF2B5EF4-FFF2-40B4-BE49-F238E27FC236}">
                <a16:creationId xmlns:a16="http://schemas.microsoft.com/office/drawing/2014/main" id="{9A8648A5-157E-3B4B-9428-DF0953E1140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001208360"/>
              </p:ext>
            </p:extLst>
          </p:nvPr>
        </p:nvGraphicFramePr>
        <p:xfrm>
          <a:off x="1003597" y="1566595"/>
          <a:ext cx="10515600" cy="369988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314906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16453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16401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redis</a:t>
            </a:r>
            <a:r>
              <a:rPr kumimoji="1" lang="zh-CN" altLang="en-US"/>
              <a:t>实现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7" name="矩形: 圆角 17">
            <a:extLst>
              <a:ext uri="{FF2B5EF4-FFF2-40B4-BE49-F238E27FC236}">
                <a16:creationId xmlns:a16="http://schemas.microsoft.com/office/drawing/2014/main" id="{A7C45FFE-9640-1B49-9AE6-BFDE2A2F4F7F}"/>
              </a:ext>
            </a:extLst>
          </p:cNvPr>
          <p:cNvSpPr/>
          <p:nvPr/>
        </p:nvSpPr>
        <p:spPr>
          <a:xfrm>
            <a:off x="833879" y="2848193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CCE271-4E1B-7748-8FA2-FD1C63F0C038}"/>
              </a:ext>
            </a:extLst>
          </p:cNvPr>
          <p:cNvSpPr txBox="1"/>
          <p:nvPr/>
        </p:nvSpPr>
        <p:spPr>
          <a:xfrm>
            <a:off x="1574835" y="2647104"/>
            <a:ext cx="9340377" cy="126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加锁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最简单的方法是使用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命令。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“set if not exits”setnx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b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</a:b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当一个线程执行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返回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1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，说明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原本不存在，该线程成功得到了锁；当一个线程执行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返回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0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，说明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已经存在，该线程抢锁失败。</a:t>
            </a:r>
          </a:p>
        </p:txBody>
      </p:sp>
      <p:sp>
        <p:nvSpPr>
          <p:cNvPr id="21" name="矩形: 圆角 21">
            <a:extLst>
              <a:ext uri="{FF2B5EF4-FFF2-40B4-BE49-F238E27FC236}">
                <a16:creationId xmlns:a16="http://schemas.microsoft.com/office/drawing/2014/main" id="{D8B1E11B-98D2-E54D-AB10-FA1FB1A25E65}"/>
              </a:ext>
            </a:extLst>
          </p:cNvPr>
          <p:cNvSpPr/>
          <p:nvPr/>
        </p:nvSpPr>
        <p:spPr>
          <a:xfrm>
            <a:off x="851337" y="5128542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304651B-26CD-B244-9BDF-0BE44372FD9A}"/>
              </a:ext>
            </a:extLst>
          </p:cNvPr>
          <p:cNvSpPr txBox="1"/>
          <p:nvPr/>
        </p:nvSpPr>
        <p:spPr>
          <a:xfrm>
            <a:off x="1586123" y="4986783"/>
            <a:ext cx="9340377" cy="12600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锁超时</a:t>
            </a:r>
            <a:endParaRPr lang="en-US" altLang="zh-CN" sz="16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如果一个得到锁的线程在执行任务的过程中挂掉，来不及显式地释放锁，这块资源将会永远被锁住，别的线程再也别想进来。</a:t>
            </a: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所以，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的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必须设置一个超时时间，以保证即使没有被显式释放，这把锁也要在一定时间后自动释放，避免死锁。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不支持超时参数，所以需要额外的指令，伪代码如下：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expire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， 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30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sp>
        <p:nvSpPr>
          <p:cNvPr id="25" name="矩形: 圆角 19">
            <a:extLst>
              <a:ext uri="{FF2B5EF4-FFF2-40B4-BE49-F238E27FC236}">
                <a16:creationId xmlns:a16="http://schemas.microsoft.com/office/drawing/2014/main" id="{E80C7810-4F9E-8A4C-9C31-4598661360E4}"/>
              </a:ext>
            </a:extLst>
          </p:cNvPr>
          <p:cNvSpPr/>
          <p:nvPr/>
        </p:nvSpPr>
        <p:spPr>
          <a:xfrm>
            <a:off x="851337" y="4189873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F31F5AE2-E07A-C443-8A4A-BB76B401282B}"/>
              </a:ext>
            </a:extLst>
          </p:cNvPr>
          <p:cNvSpPr txBox="1"/>
          <p:nvPr/>
        </p:nvSpPr>
        <p:spPr>
          <a:xfrm>
            <a:off x="1574835" y="3988007"/>
            <a:ext cx="9450255" cy="983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解锁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当得到锁的线程执行完任务，需要释放锁，以便其他线程可以进入。释放锁的最简单方式是执行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del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指令，伪代码如下：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del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key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b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</a:b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释放锁之后，其他线程就可以继续执行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setnx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命令来获得锁。</a:t>
            </a:r>
          </a:p>
        </p:txBody>
      </p:sp>
    </p:spTree>
    <p:extLst>
      <p:ext uri="{BB962C8B-B14F-4D97-AF65-F5344CB8AC3E}">
        <p14:creationId xmlns:p14="http://schemas.microsoft.com/office/powerpoint/2010/main" val="142039311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2876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22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zookeeper</a:t>
            </a:r>
            <a:r>
              <a:rPr kumimoji="1" lang="zh-CN" altLang="en-US"/>
              <a:t>实现</a:t>
            </a: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BC4DFDF3-777A-A542-9912-0AED299A313A}"/>
              </a:ext>
            </a:extLst>
          </p:cNvPr>
          <p:cNvSpPr txBox="1"/>
          <p:nvPr/>
        </p:nvSpPr>
        <p:spPr>
          <a:xfrm>
            <a:off x="867278" y="1753829"/>
            <a:ext cx="109995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官方文档上这么解释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，它是一个分布式服务框架，是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Apache Hadoop 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的一个子项目，它主要是用来解决分布式应用中经常遇到的一些数据管理问题，如：统一命名服务、状态同步服务、集群管理、分布式应用配置项的管理等。上面的解释有点抽象，简单来说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zookeeper=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文件系统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+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监听通知机制。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的数据存储结构就像一棵树，这棵树由节点组成，这种节点叫做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Znode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</a:p>
        </p:txBody>
      </p:sp>
      <p:sp>
        <p:nvSpPr>
          <p:cNvPr id="17" name="矩形: 圆角 17">
            <a:extLst>
              <a:ext uri="{FF2B5EF4-FFF2-40B4-BE49-F238E27FC236}">
                <a16:creationId xmlns:a16="http://schemas.microsoft.com/office/drawing/2014/main" id="{A7C45FFE-9640-1B49-9AE6-BFDE2A2F4F7F}"/>
              </a:ext>
            </a:extLst>
          </p:cNvPr>
          <p:cNvSpPr/>
          <p:nvPr/>
        </p:nvSpPr>
        <p:spPr>
          <a:xfrm>
            <a:off x="1008779" y="2991516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ECCCE271-4E1B-7748-8FA2-FD1C63F0C038}"/>
              </a:ext>
            </a:extLst>
          </p:cNvPr>
          <p:cNvSpPr txBox="1"/>
          <p:nvPr/>
        </p:nvSpPr>
        <p:spPr>
          <a:xfrm>
            <a:off x="1580418" y="2948819"/>
            <a:ext cx="5582629" cy="1167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持久节点 （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PERSISTENT）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默认的节点类型。创建节点的客户端与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断开连接后，该节点依旧存在 。</a:t>
            </a:r>
          </a:p>
          <a:p>
            <a:pPr>
              <a:lnSpc>
                <a:spcPct val="150000"/>
              </a:lnSpc>
            </a:pPr>
            <a:b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</a:br>
            <a:endParaRPr lang="en-US" sz="12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9" name="矩形: 圆角 19">
            <a:extLst>
              <a:ext uri="{FF2B5EF4-FFF2-40B4-BE49-F238E27FC236}">
                <a16:creationId xmlns:a16="http://schemas.microsoft.com/office/drawing/2014/main" id="{EEE9F926-BA99-5F45-ACFA-D5F447425E20}"/>
              </a:ext>
            </a:extLst>
          </p:cNvPr>
          <p:cNvSpPr/>
          <p:nvPr/>
        </p:nvSpPr>
        <p:spPr>
          <a:xfrm>
            <a:off x="989985" y="3744641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  <p:sp>
        <p:nvSpPr>
          <p:cNvPr id="20" name="文本框 19">
            <a:extLst>
              <a:ext uri="{FF2B5EF4-FFF2-40B4-BE49-F238E27FC236}">
                <a16:creationId xmlns:a16="http://schemas.microsoft.com/office/drawing/2014/main" id="{1042F275-5802-294F-9490-E7846FE01411}"/>
              </a:ext>
            </a:extLst>
          </p:cNvPr>
          <p:cNvSpPr txBox="1"/>
          <p:nvPr/>
        </p:nvSpPr>
        <p:spPr>
          <a:xfrm>
            <a:off x="1580418" y="3662138"/>
            <a:ext cx="6539303" cy="61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持久节点顺序节点（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PERSISTENT_SEQUENTIAL）</a:t>
            </a:r>
          </a:p>
          <a:p>
            <a:pPr>
              <a:lnSpc>
                <a:spcPct val="150000"/>
              </a:lnSpc>
            </a:pP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所谓顺序节点，就是在创建节点时，</a:t>
            </a:r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Zookeeper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根据创建的时间顺序给该节点名称进行编号</a:t>
            </a:r>
          </a:p>
        </p:txBody>
      </p:sp>
      <p:sp>
        <p:nvSpPr>
          <p:cNvPr id="21" name="矩形: 圆角 21">
            <a:extLst>
              <a:ext uri="{FF2B5EF4-FFF2-40B4-BE49-F238E27FC236}">
                <a16:creationId xmlns:a16="http://schemas.microsoft.com/office/drawing/2014/main" id="{D8B1E11B-98D2-E54D-AB10-FA1FB1A25E65}"/>
              </a:ext>
            </a:extLst>
          </p:cNvPr>
          <p:cNvSpPr/>
          <p:nvPr/>
        </p:nvSpPr>
        <p:spPr>
          <a:xfrm>
            <a:off x="1001177" y="4567371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03</a:t>
            </a: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3304651B-26CD-B244-9BDF-0BE44372FD9A}"/>
              </a:ext>
            </a:extLst>
          </p:cNvPr>
          <p:cNvSpPr txBox="1"/>
          <p:nvPr/>
        </p:nvSpPr>
        <p:spPr>
          <a:xfrm>
            <a:off x="1580418" y="4492705"/>
            <a:ext cx="5914270" cy="6136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临时节点（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EPHEMERAL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和持久节点相反，当创建节点的客户端与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zookeeper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断开连接后，临时节点会被删除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sp>
        <p:nvSpPr>
          <p:cNvPr id="23" name="矩形: 圆角 23">
            <a:extLst>
              <a:ext uri="{FF2B5EF4-FFF2-40B4-BE49-F238E27FC236}">
                <a16:creationId xmlns:a16="http://schemas.microsoft.com/office/drawing/2014/main" id="{6FE117D3-E734-6F40-82AF-30182AB224F5}"/>
              </a:ext>
            </a:extLst>
          </p:cNvPr>
          <p:cNvSpPr/>
          <p:nvPr/>
        </p:nvSpPr>
        <p:spPr>
          <a:xfrm>
            <a:off x="1008779" y="5478330"/>
            <a:ext cx="464363" cy="464363"/>
          </a:xfrm>
          <a:prstGeom prst="roundRect">
            <a:avLst/>
          </a:prstGeom>
          <a:noFill/>
          <a:ln>
            <a:solidFill>
              <a:srgbClr val="2837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04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5F15B61E-B803-7842-8FAE-70E229E99B0D}"/>
              </a:ext>
            </a:extLst>
          </p:cNvPr>
          <p:cNvSpPr txBox="1"/>
          <p:nvPr/>
        </p:nvSpPr>
        <p:spPr>
          <a:xfrm>
            <a:off x="1580418" y="5401975"/>
            <a:ext cx="6290367" cy="890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临时顺序节点（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EPHEMERAL_SEQUENTIAL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）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  <a:p>
            <a:pPr>
              <a:lnSpc>
                <a:spcPct val="150000"/>
              </a:lnSpc>
            </a:pP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在创建节点时，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Zookeeper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根据创建的时间顺序给该节点名称进行编号；当创建节点的客户端与</a:t>
            </a:r>
            <a:r>
              <a:rPr lang="en-US" altLang="zh-CN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zookeeper</a:t>
            </a:r>
            <a:r>
              <a:rPr lang="zh-CN" altLang="en-US" sz="120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</a:rPr>
              <a:t>断开连接后，临时节点会被删除</a:t>
            </a:r>
            <a:endParaRPr lang="en-US" altLang="zh-CN" sz="1200">
              <a:solidFill>
                <a:schemeClr val="tx1">
                  <a:lumMod val="75000"/>
                  <a:lumOff val="25000"/>
                </a:schemeClr>
              </a:solidFill>
              <a:cs typeface="+mn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E32428E1-AFEA-3443-80A0-E00C28C0D3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70785" y="3007499"/>
            <a:ext cx="4179265" cy="2951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09619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2876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338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zookeeper</a:t>
            </a:r>
            <a:r>
              <a:rPr kumimoji="1" lang="zh-CN" altLang="en-US"/>
              <a:t>实现 </a:t>
            </a:r>
            <a:r>
              <a:rPr kumimoji="1" lang="en-US" altLang="zh-CN"/>
              <a:t>-</a:t>
            </a:r>
            <a:r>
              <a:rPr lang="zh-CN" altLang="en-US">
                <a:latin typeface="SimHei" panose="02010609060101010101" pitchFamily="49" charset="-122"/>
                <a:ea typeface="SimHei" panose="02010609060101010101" pitchFamily="49" charset="-122"/>
              </a:rPr>
              <a:t>获取锁</a:t>
            </a:r>
            <a:endParaRPr lang="en-US" altLang="zh-CN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BC4DFDF3-777A-A542-9912-0AED299A313A}"/>
              </a:ext>
            </a:extLst>
          </p:cNvPr>
          <p:cNvSpPr txBox="1"/>
          <p:nvPr/>
        </p:nvSpPr>
        <p:spPr>
          <a:xfrm>
            <a:off x="867278" y="1492001"/>
            <a:ext cx="10999519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分布式锁恰恰应用了临时顺序节点。具体如何实现呢？让我们来看一看详细步骤：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首先，在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当中创建一个持久节点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。当第一个客户端想要获得锁时，需要在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这个节点下面创建一个临时顺序节点 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endParaRPr lang="en-US" altLang="zh-CN" sz="16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之后，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查找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下面所有的临时顺序节点并排序，判断自己所创建的节点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是不是顺序最靠前的一个。如果是第一个节点，则成功获得锁。</a:t>
            </a:r>
            <a:endParaRPr lang="en-US" altLang="zh-CN" sz="16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这时候，如果再有一个客户端 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 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前来获取锁，则在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下载再创建一个临时顺序节点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</a:p>
          <a:p>
            <a:pPr marL="342900" indent="-342900">
              <a:buFont typeface="+mj-ea"/>
              <a:buAutoNum type="circleNumDbPlain"/>
            </a:pP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查找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下面所有的临时顺序节点并排序，判断自己所创建的节点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是不是顺序最靠前的一个，结果发现节点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并不是最小的。</a:t>
            </a:r>
            <a:endParaRPr lang="en-US" altLang="zh-CN" sz="1600">
              <a:latin typeface="SimHei" panose="02010609060101010101" pitchFamily="49" charset="-122"/>
              <a:ea typeface="SimHei" panose="02010609060101010101" pitchFamily="49" charset="-122"/>
            </a:endParaRP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于是，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向排序仅比它靠前的节点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注册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Watcher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，用于监听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节点是否存在。这意味着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抢锁失败，进入了等待状态。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这时候，如果又有一个客户端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前来获取锁，则在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下载再创建一个临时顺序节点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</a:t>
            </a:r>
            <a:b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</a:b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查找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下面所有的临时顺序节点并排序，判断自己所创建的节点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是不是顺序最靠前的一个，结果同样发现节点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并不是最小的。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于是，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向排序仅比它靠前的节点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注册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Watcher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，用于监听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节点是否存在。这意味着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同样抢锁失败，进入了等待状态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这样一来，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得到了锁，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监听了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监听了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。这恰恰形成了一个等待队列，很像是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Java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当中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ReentrantLock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所依赖的</a:t>
            </a:r>
            <a:endParaRPr lang="en-US" altLang="zh-CN" sz="1600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93216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C5DF3BF4-E6C1-2846-8589-A010354C52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96841" y="1012865"/>
            <a:ext cx="4064000" cy="18923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0D632D52-213A-D944-9CE7-4072EF84F360}"/>
              </a:ext>
            </a:extLst>
          </p:cNvPr>
          <p:cNvSpPr txBox="1"/>
          <p:nvPr/>
        </p:nvSpPr>
        <p:spPr>
          <a:xfrm>
            <a:off x="1469985" y="613458"/>
            <a:ext cx="61182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下面的表格总结了</a:t>
            </a:r>
            <a:r>
              <a:rPr lang="en-US" altLang="zh-CN"/>
              <a:t>Zookeeper</a:t>
            </a:r>
            <a:r>
              <a:rPr lang="zh-CN" altLang="en-US"/>
              <a:t>和</a:t>
            </a:r>
            <a:r>
              <a:rPr lang="en-US" altLang="zh-CN"/>
              <a:t>Redis</a:t>
            </a:r>
            <a:r>
              <a:rPr lang="zh-CN" altLang="en-US"/>
              <a:t>分布式锁的优缺点：</a:t>
            </a:r>
            <a:br>
              <a:rPr lang="zh-CN" altLang="en-US"/>
            </a:b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304055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81EC530-166D-4341-A46F-CE70AC29826A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E22B6DE-62F9-4C46-B492-62D59046BE5E}"/>
              </a:ext>
            </a:extLst>
          </p:cNvPr>
          <p:cNvSpPr txBox="1"/>
          <p:nvPr/>
        </p:nvSpPr>
        <p:spPr>
          <a:xfrm>
            <a:off x="993505" y="276066"/>
            <a:ext cx="28764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Redis</a:t>
            </a:r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分布式锁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71FADBA3-1BBF-A040-AC7C-BF07DA85C329}"/>
              </a:ext>
            </a:extLst>
          </p:cNvPr>
          <p:cNvSpPr txBox="1"/>
          <p:nvPr/>
        </p:nvSpPr>
        <p:spPr>
          <a:xfrm>
            <a:off x="993505" y="1122669"/>
            <a:ext cx="3381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基于</a:t>
            </a:r>
            <a:r>
              <a:rPr kumimoji="1" lang="en-US" altLang="zh-CN"/>
              <a:t>zookeeper</a:t>
            </a:r>
            <a:r>
              <a:rPr kumimoji="1" lang="zh-CN" altLang="en-US"/>
              <a:t>实现 </a:t>
            </a:r>
            <a:r>
              <a:rPr kumimoji="1" lang="en-US" altLang="zh-CN"/>
              <a:t>–</a:t>
            </a:r>
            <a:r>
              <a:rPr kumimoji="1" lang="zh-CN" altLang="en-US"/>
              <a:t>释放锁</a:t>
            </a:r>
            <a:endParaRPr lang="en-US" altLang="zh-CN"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5C32C874-25E4-4547-AA47-E2981175300A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A3860617-A2E5-A549-9AA7-78E242DCFF36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D545A211-EB28-3C4D-B91D-D5E790363B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  <p:sp>
        <p:nvSpPr>
          <p:cNvPr id="16" name="文本框 15">
            <a:extLst>
              <a:ext uri="{FF2B5EF4-FFF2-40B4-BE49-F238E27FC236}">
                <a16:creationId xmlns:a16="http://schemas.microsoft.com/office/drawing/2014/main" id="{BC4DFDF3-777A-A542-9912-0AED299A313A}"/>
              </a:ext>
            </a:extLst>
          </p:cNvPr>
          <p:cNvSpPr txBox="1"/>
          <p:nvPr/>
        </p:nvSpPr>
        <p:spPr>
          <a:xfrm>
            <a:off x="867278" y="1492001"/>
            <a:ext cx="1099951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1.</a:t>
            </a:r>
            <a:r>
              <a:rPr lang="zh-CN" altLang="en-US"/>
              <a:t>任务完成，客户端显示释放</a:t>
            </a:r>
            <a:endParaRPr lang="en-US" altLang="zh-CN"/>
          </a:p>
          <a:p>
            <a:endParaRPr lang="en-US" altLang="zh-CN"/>
          </a:p>
          <a:p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当任务完成时，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会显示调用删除节点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的指令</a:t>
            </a:r>
            <a:r>
              <a:rPr lang="zh-CN" altLang="en-US"/>
              <a:t>。</a:t>
            </a:r>
          </a:p>
          <a:p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7606DA2D-B3F8-D441-8E7A-61B9B27DCB50}"/>
              </a:ext>
            </a:extLst>
          </p:cNvPr>
          <p:cNvSpPr txBox="1"/>
          <p:nvPr/>
        </p:nvSpPr>
        <p:spPr>
          <a:xfrm>
            <a:off x="867278" y="2692330"/>
            <a:ext cx="10999519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2.</a:t>
            </a:r>
            <a:r>
              <a:rPr lang="zh-CN" altLang="en-US"/>
              <a:t>任务执行过程中，客户端崩溃</a:t>
            </a:r>
            <a:endParaRPr lang="en-US" altLang="zh-CN"/>
          </a:p>
          <a:p>
            <a:endParaRPr lang="zh-CN" altLang="en-US"/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获得锁的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在任务执行过程中，如果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Duang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的一声崩溃，则会断开与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Zookeeper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服务端的链接。根据临时节点的特性，相关联的节点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会随之自动删除。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由于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一直监听着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的存在状态，当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Lock1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节点被删除，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会立刻收到通知。这时候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会再次查询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ParentLock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下面的所有节点，确认自己创建的节点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是不是目前最小的节点。如果是最小，则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顺理成章获得了锁。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同理，如果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也因为任务完成或者节点崩溃而删除了节点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Lock2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，那么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就会接到通知。</a:t>
            </a:r>
          </a:p>
          <a:p>
            <a:pPr marL="342900" indent="-342900">
              <a:buFont typeface="+mj-ea"/>
              <a:buAutoNum type="circleNumDbPlain"/>
            </a:pP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最终，</a:t>
            </a:r>
            <a:r>
              <a:rPr lang="en-US" altLang="zh-CN" sz="1600">
                <a:latin typeface="SimHei" panose="02010609060101010101" pitchFamily="49" charset="-122"/>
                <a:ea typeface="SimHei" panose="02010609060101010101" pitchFamily="49" charset="-122"/>
              </a:rPr>
              <a:t>Client3</a:t>
            </a:r>
            <a:r>
              <a:rPr lang="zh-CN" altLang="en-US" sz="1600">
                <a:latin typeface="SimHei" panose="02010609060101010101" pitchFamily="49" charset="-122"/>
                <a:ea typeface="SimHei" panose="02010609060101010101" pitchFamily="49" charset="-122"/>
              </a:rPr>
              <a:t>成功得到了锁。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D4B751BE-9F61-6F40-A6F3-2419022CC8C5}"/>
              </a:ext>
            </a:extLst>
          </p:cNvPr>
          <p:cNvSpPr txBox="1"/>
          <p:nvPr/>
        </p:nvSpPr>
        <p:spPr>
          <a:xfrm>
            <a:off x="616097" y="5129303"/>
            <a:ext cx="1041996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/>
              <a:t>缺点 </a:t>
            </a:r>
            <a:endParaRPr lang="en-US" altLang="zh-CN"/>
          </a:p>
          <a:p>
            <a:r>
              <a:rPr lang="zh-CN" altLang="en-US"/>
              <a:t>  </a:t>
            </a:r>
            <a:endParaRPr lang="en-US" altLang="zh-CN"/>
          </a:p>
          <a:p>
            <a:r>
              <a:rPr lang="zh-CN" altLang="en-US"/>
              <a:t> 性能上可能并没有缓存服务那么高。因为每次在创建锁和释放锁的过程中，都要动态创建、销毁瞬时节点来实现锁功能。</a:t>
            </a:r>
            <a:r>
              <a:rPr lang="en-US" altLang="zh-CN"/>
              <a:t>ZK</a:t>
            </a:r>
            <a:r>
              <a:rPr lang="zh-CN" altLang="en-US"/>
              <a:t>中创建和删除节点只能通过</a:t>
            </a:r>
            <a:r>
              <a:rPr lang="en-US" altLang="zh-CN"/>
              <a:t>Leader</a:t>
            </a:r>
            <a:r>
              <a:rPr lang="zh-CN" altLang="en-US"/>
              <a:t>服务器来执行，然后将数据同不到所有的</a:t>
            </a:r>
            <a:r>
              <a:rPr lang="en-US" altLang="zh-CN"/>
              <a:t>Follower</a:t>
            </a:r>
            <a:r>
              <a:rPr lang="zh-CN" altLang="en-US"/>
              <a:t>机器上。</a:t>
            </a:r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110256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>
            <a:extLst>
              <a:ext uri="{FF2B5EF4-FFF2-40B4-BE49-F238E27FC236}">
                <a16:creationId xmlns:a16="http://schemas.microsoft.com/office/drawing/2014/main" id="{3E61B377-3C1B-4361-8329-7DF423D251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zh-CN" altLang="en-US" sz="7200" b="1" dirty="0"/>
              <a:t>感谢聆听</a:t>
            </a:r>
            <a:endParaRPr lang="en-US" altLang="zh-CN" sz="7200" b="1" dirty="0"/>
          </a:p>
          <a:p>
            <a:endParaRPr lang="en-US" altLang="zh-CN" sz="3600" b="1" dirty="0"/>
          </a:p>
          <a:p>
            <a:r>
              <a:rPr lang="zh-CN" altLang="en-US" sz="3600" b="1" dirty="0"/>
              <a:t>刘新</a:t>
            </a:r>
          </a:p>
        </p:txBody>
      </p:sp>
    </p:spTree>
    <p:extLst>
      <p:ext uri="{BB962C8B-B14F-4D97-AF65-F5344CB8AC3E}">
        <p14:creationId xmlns:p14="http://schemas.microsoft.com/office/powerpoint/2010/main" val="21731301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A3B85DA-21F2-4547-8B57-6426AEC98603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F718CB4-7796-1C42-88E1-D6CE3A2E3C41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31CDF1A-4CC0-A446-B69A-7F70D52E2A8E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46A699C-057D-174C-B2F2-6B7713A8D018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64201E78-8BC5-6A49-8301-5C8ABDCC3073}"/>
              </a:ext>
            </a:extLst>
          </p:cNvPr>
          <p:cNvSpPr/>
          <p:nvPr/>
        </p:nvSpPr>
        <p:spPr>
          <a:xfrm>
            <a:off x="4646531" y="2959188"/>
            <a:ext cx="4093044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sz="7500" b="1" spc="225" dirty="0">
                <a:solidFill>
                  <a:srgbClr val="292929"/>
                </a:solidFill>
                <a:cs typeface="+mn-ea"/>
                <a:sym typeface="+mn-lt"/>
              </a:rPr>
              <a:t>问题</a:t>
            </a:r>
            <a:endParaRPr sz="7500" b="1" spc="225" dirty="0">
              <a:solidFill>
                <a:srgbClr val="292929"/>
              </a:solidFill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566964-F092-AA4B-B472-22C76235B151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01</a:t>
            </a:r>
          </a:p>
        </p:txBody>
      </p:sp>
    </p:spTree>
    <p:extLst>
      <p:ext uri="{BB962C8B-B14F-4D97-AF65-F5344CB8AC3E}">
        <p14:creationId xmlns:p14="http://schemas.microsoft.com/office/powerpoint/2010/main" val="35342013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63592" y="907112"/>
            <a:ext cx="1101109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api</a:t>
            </a:r>
            <a:r>
              <a:rPr lang="zh-CN" altLang="en-US"/>
              <a:t>库中 </a:t>
            </a:r>
            <a:r>
              <a:rPr lang="en-US" altLang="zh-CN"/>
              <a:t>product_schoolcourse</a:t>
            </a:r>
            <a:r>
              <a:rPr lang="zh-CN" altLang="en-US"/>
              <a:t>和</a:t>
            </a:r>
            <a:r>
              <a:rPr lang="en-US" altLang="zh-CN"/>
              <a:t>product_course_system_level</a:t>
            </a:r>
            <a:r>
              <a:rPr lang="zh-CN" altLang="en-US"/>
              <a:t>，</a:t>
            </a:r>
            <a:r>
              <a:rPr lang="en-US" altLang="zh-CN"/>
              <a:t>product_school_group_property</a:t>
            </a:r>
            <a:r>
              <a:rPr lang="zh-CN" altLang="en-US"/>
              <a:t>表经常有重复数据和死锁异常错误出现，导致学校课程产品数据在课程产品库和设班排课库中数据不一致。因为这种现象不常见一开始没有引起重视，每次碰到异常数据都是人工处理</a:t>
            </a:r>
            <a:r>
              <a:rPr lang="en-US" altLang="zh-CN"/>
              <a:t>,</a:t>
            </a:r>
            <a:r>
              <a:rPr lang="zh-CN" altLang="en-US"/>
              <a:t>重新同步学校课程产品数据或者发版</a:t>
            </a:r>
            <a:r>
              <a:rPr lang="en-US" altLang="zh-CN"/>
              <a:t>sql</a:t>
            </a:r>
            <a:r>
              <a:rPr lang="zh-CN" altLang="en-US"/>
              <a:t>处理异常数据。随着处理的次数增多，并且有别的系统也受到影响，所以这个问题必须解决掉。</a:t>
            </a:r>
            <a:endParaRPr lang="en-US" altLang="zh-CN"/>
          </a:p>
          <a:p>
            <a:endParaRPr lang="en-US" altLang="zh-CN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A8A71DD4-C375-444D-9BA6-196D7418FEF8}"/>
              </a:ext>
            </a:extLst>
          </p:cNvPr>
          <p:cNvSpPr/>
          <p:nvPr/>
        </p:nvSpPr>
        <p:spPr>
          <a:xfrm>
            <a:off x="10228712" y="5155154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6D09EC12-5157-A547-A0CF-E15E5799E752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68613361-C13B-1742-9BC6-FFA009EA327F}"/>
              </a:ext>
            </a:extLst>
          </p:cNvPr>
          <p:cNvSpPr txBox="1"/>
          <p:nvPr/>
        </p:nvSpPr>
        <p:spPr>
          <a:xfrm>
            <a:off x="993505" y="2760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问题</a:t>
            </a:r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5269AE5-3C01-8E4A-9D75-DD3268CD1A0C}"/>
              </a:ext>
            </a:extLst>
          </p:cNvPr>
          <p:cNvGrpSpPr/>
          <p:nvPr/>
        </p:nvGrpSpPr>
        <p:grpSpPr>
          <a:xfrm>
            <a:off x="1394784" y="2107606"/>
            <a:ext cx="4039804" cy="4039804"/>
            <a:chOff x="1269667" y="1823914"/>
            <a:chExt cx="4093043" cy="4093043"/>
          </a:xfrm>
        </p:grpSpPr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0EE62F0E-A5D7-8F4E-A662-7F1B938AEC30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blipFill dpi="0" rotWithShape="1">
              <a:blip r:embed="rId3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F06674C6-1518-104C-B549-E9B27A861AA9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3" name="Freeform 45">
            <a:extLst>
              <a:ext uri="{FF2B5EF4-FFF2-40B4-BE49-F238E27FC236}">
                <a16:creationId xmlns:a16="http://schemas.microsoft.com/office/drawing/2014/main" id="{554AB42C-8BC8-A541-AAA9-2BBF126E3A56}"/>
              </a:ext>
            </a:extLst>
          </p:cNvPr>
          <p:cNvSpPr>
            <a:spLocks noEditPoints="1"/>
          </p:cNvSpPr>
          <p:nvPr/>
        </p:nvSpPr>
        <p:spPr bwMode="auto">
          <a:xfrm>
            <a:off x="6425425" y="2485744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4" name="Freeform 45">
            <a:extLst>
              <a:ext uri="{FF2B5EF4-FFF2-40B4-BE49-F238E27FC236}">
                <a16:creationId xmlns:a16="http://schemas.microsoft.com/office/drawing/2014/main" id="{00D67AB2-2F89-CA46-9AC9-CBC52B3E5E47}"/>
              </a:ext>
            </a:extLst>
          </p:cNvPr>
          <p:cNvSpPr>
            <a:spLocks noEditPoints="1"/>
          </p:cNvSpPr>
          <p:nvPr/>
        </p:nvSpPr>
        <p:spPr bwMode="auto">
          <a:xfrm>
            <a:off x="6425425" y="3569523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Freeform 45">
            <a:extLst>
              <a:ext uri="{FF2B5EF4-FFF2-40B4-BE49-F238E27FC236}">
                <a16:creationId xmlns:a16="http://schemas.microsoft.com/office/drawing/2014/main" id="{550B2156-2B2F-954A-9B9C-B7ECB004A09B}"/>
              </a:ext>
            </a:extLst>
          </p:cNvPr>
          <p:cNvSpPr>
            <a:spLocks noEditPoints="1"/>
          </p:cNvSpPr>
          <p:nvPr/>
        </p:nvSpPr>
        <p:spPr bwMode="auto">
          <a:xfrm>
            <a:off x="6425425" y="465330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549AE5C7-1852-F347-88C4-E2A9D962C8B1}"/>
              </a:ext>
            </a:extLst>
          </p:cNvPr>
          <p:cNvSpPr txBox="1"/>
          <p:nvPr/>
        </p:nvSpPr>
        <p:spPr>
          <a:xfrm>
            <a:off x="7096349" y="2767543"/>
            <a:ext cx="375541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数据库死锁</a:t>
            </a:r>
            <a:endParaRPr lang="en-US" sz="1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E80F0337-A645-5F4D-B2A0-79FE44A50E88}"/>
              </a:ext>
            </a:extLst>
          </p:cNvPr>
          <p:cNvSpPr txBox="1"/>
          <p:nvPr/>
        </p:nvSpPr>
        <p:spPr>
          <a:xfrm>
            <a:off x="7063965" y="2350348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阶段一</a:t>
            </a: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EB0B6D35-B010-244C-904E-A79DFEB33495}"/>
              </a:ext>
            </a:extLst>
          </p:cNvPr>
          <p:cNvSpPr txBox="1"/>
          <p:nvPr/>
        </p:nvSpPr>
        <p:spPr>
          <a:xfrm>
            <a:off x="7096349" y="3850509"/>
            <a:ext cx="375541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kumimoji="1" lang="zh-CN" altLang="en-US" sz="1400"/>
              <a:t> </a:t>
            </a:r>
            <a:r>
              <a:rPr kumimoji="1" lang="en-US" altLang="zh-CN" sz="1400"/>
              <a:t>MQ</a:t>
            </a:r>
            <a:r>
              <a:rPr kumimoji="1" lang="zh-CN" altLang="en-US" sz="1400"/>
              <a:t>多次生产消息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35F45896-D468-BC47-90A4-26DA65EB45A4}"/>
              </a:ext>
            </a:extLst>
          </p:cNvPr>
          <p:cNvSpPr txBox="1"/>
          <p:nvPr/>
        </p:nvSpPr>
        <p:spPr>
          <a:xfrm>
            <a:off x="7063965" y="3433314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阶段二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EF5EB5E-BC51-5C4F-8DAB-D7CB5DE9D485}"/>
              </a:ext>
            </a:extLst>
          </p:cNvPr>
          <p:cNvSpPr txBox="1"/>
          <p:nvPr/>
        </p:nvSpPr>
        <p:spPr>
          <a:xfrm>
            <a:off x="7128733" y="4982393"/>
            <a:ext cx="3755419" cy="3077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kumimoji="1" lang="zh-CN" altLang="en-US" sz="1400"/>
              <a:t> </a:t>
            </a:r>
            <a:r>
              <a:rPr kumimoji="1" lang="en-US" altLang="zh-CN" sz="1400"/>
              <a:t>MQ</a:t>
            </a:r>
            <a:r>
              <a:rPr kumimoji="1" lang="zh-CN" altLang="en-US" sz="1400"/>
              <a:t>重复消费消息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D1DA609-808E-C542-869D-397ECEF6300F}"/>
              </a:ext>
            </a:extLst>
          </p:cNvPr>
          <p:cNvSpPr txBox="1"/>
          <p:nvPr/>
        </p:nvSpPr>
        <p:spPr>
          <a:xfrm>
            <a:off x="7096349" y="4565198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阶段三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5ACBE27B-2C06-1443-86A1-C53BD6172955}"/>
              </a:ext>
            </a:extLst>
          </p:cNvPr>
          <p:cNvSpPr txBox="1"/>
          <p:nvPr/>
        </p:nvSpPr>
        <p:spPr>
          <a:xfrm>
            <a:off x="2101662" y="3522095"/>
            <a:ext cx="1314533" cy="1077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ctr"/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解决步骤</a:t>
            </a:r>
          </a:p>
        </p:txBody>
      </p:sp>
    </p:spTree>
    <p:extLst>
      <p:ext uri="{BB962C8B-B14F-4D97-AF65-F5344CB8AC3E}">
        <p14:creationId xmlns:p14="http://schemas.microsoft.com/office/powerpoint/2010/main" val="7396646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A3B85DA-21F2-4547-8B57-6426AEC98603}"/>
              </a:ext>
            </a:extLst>
          </p:cNvPr>
          <p:cNvSpPr/>
          <p:nvPr/>
        </p:nvSpPr>
        <p:spPr>
          <a:xfrm>
            <a:off x="9821300" y="3624585"/>
            <a:ext cx="558015" cy="558015"/>
          </a:xfrm>
          <a:prstGeom prst="ellipse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CF718CB4-7796-1C42-88E1-D6CE3A2E3C41}"/>
              </a:ext>
            </a:extLst>
          </p:cNvPr>
          <p:cNvGrpSpPr/>
          <p:nvPr/>
        </p:nvGrpSpPr>
        <p:grpSpPr>
          <a:xfrm>
            <a:off x="1882813" y="2027836"/>
            <a:ext cx="3272128" cy="3272128"/>
            <a:chOff x="1269667" y="1823914"/>
            <a:chExt cx="4093043" cy="4093043"/>
          </a:xfrm>
        </p:grpSpPr>
        <p:sp>
          <p:nvSpPr>
            <p:cNvPr id="9" name="椭圆 8">
              <a:extLst>
                <a:ext uri="{FF2B5EF4-FFF2-40B4-BE49-F238E27FC236}">
                  <a16:creationId xmlns:a16="http://schemas.microsoft.com/office/drawing/2014/main" id="{E31CDF1A-4CC0-A446-B69A-7F70D52E2A8E}"/>
                </a:ext>
              </a:extLst>
            </p:cNvPr>
            <p:cNvSpPr/>
            <p:nvPr/>
          </p:nvSpPr>
          <p:spPr>
            <a:xfrm>
              <a:off x="1530950" y="2759518"/>
              <a:ext cx="2221834" cy="2221834"/>
            </a:xfrm>
            <a:prstGeom prst="ellipse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0" name="椭圆 9">
              <a:extLst>
                <a:ext uri="{FF2B5EF4-FFF2-40B4-BE49-F238E27FC236}">
                  <a16:creationId xmlns:a16="http://schemas.microsoft.com/office/drawing/2014/main" id="{746A699C-057D-174C-B2F2-6B7713A8D018}"/>
                </a:ext>
              </a:extLst>
            </p:cNvPr>
            <p:cNvSpPr/>
            <p:nvPr/>
          </p:nvSpPr>
          <p:spPr>
            <a:xfrm>
              <a:off x="1269667" y="1823914"/>
              <a:ext cx="4093043" cy="4093043"/>
            </a:xfrm>
            <a:prstGeom prst="ellipse">
              <a:avLst/>
            </a:prstGeom>
            <a:noFill/>
            <a:ln w="5715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11" name="矩形 10">
            <a:extLst>
              <a:ext uri="{FF2B5EF4-FFF2-40B4-BE49-F238E27FC236}">
                <a16:creationId xmlns:a16="http://schemas.microsoft.com/office/drawing/2014/main" id="{64201E78-8BC5-6A49-8301-5C8ABDCC3073}"/>
              </a:ext>
            </a:extLst>
          </p:cNvPr>
          <p:cNvSpPr/>
          <p:nvPr/>
        </p:nvSpPr>
        <p:spPr>
          <a:xfrm>
            <a:off x="4646531" y="2959188"/>
            <a:ext cx="4093044" cy="1223412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pPr>
              <a:defRPr/>
            </a:pPr>
            <a:r>
              <a:rPr lang="zh-CN" altLang="en-US" sz="7500" b="1" spc="225" dirty="0">
                <a:solidFill>
                  <a:srgbClr val="292929"/>
                </a:solidFill>
                <a:cs typeface="+mn-ea"/>
                <a:sym typeface="+mn-lt"/>
              </a:rPr>
              <a:t>分析</a:t>
            </a:r>
            <a:endParaRPr sz="7500" b="1" spc="225" dirty="0">
              <a:solidFill>
                <a:srgbClr val="292929"/>
              </a:solidFill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D566964-F092-AA4B-B472-22C76235B151}"/>
              </a:ext>
            </a:extLst>
          </p:cNvPr>
          <p:cNvSpPr txBox="1"/>
          <p:nvPr/>
        </p:nvSpPr>
        <p:spPr>
          <a:xfrm>
            <a:off x="2037201" y="2959188"/>
            <a:ext cx="183070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8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02</a:t>
            </a:r>
          </a:p>
        </p:txBody>
      </p:sp>
    </p:spTree>
    <p:extLst>
      <p:ext uri="{BB962C8B-B14F-4D97-AF65-F5344CB8AC3E}">
        <p14:creationId xmlns:p14="http://schemas.microsoft.com/office/powerpoint/2010/main" val="20780725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>
            <a:extLst>
              <a:ext uri="{FF2B5EF4-FFF2-40B4-BE49-F238E27FC236}">
                <a16:creationId xmlns:a16="http://schemas.microsoft.com/office/drawing/2014/main" id="{D65203D3-A337-C74F-80A3-2B11A8BDC7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694" y="2862528"/>
            <a:ext cx="11274866" cy="1582999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CF5F1E12-6757-3848-9E4A-C1DCC5A6EE81}"/>
              </a:ext>
            </a:extLst>
          </p:cNvPr>
          <p:cNvSpPr txBox="1"/>
          <p:nvPr/>
        </p:nvSpPr>
        <p:spPr>
          <a:xfrm>
            <a:off x="993505" y="1122669"/>
            <a:ext cx="21691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阶段一  数据库死锁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7627AD-3459-3A48-901E-F2670A2FC98C}"/>
              </a:ext>
            </a:extLst>
          </p:cNvPr>
          <p:cNvSpPr txBox="1"/>
          <p:nvPr/>
        </p:nvSpPr>
        <p:spPr>
          <a:xfrm>
            <a:off x="748786" y="1862084"/>
            <a:ext cx="1131177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/>
              <a:t>product_school_group_property,product_course_system_level</a:t>
            </a:r>
            <a:r>
              <a:rPr lang="zh-CN" altLang="en-US"/>
              <a:t>表经常出现数据库死锁问题</a:t>
            </a:r>
            <a:r>
              <a:rPr lang="en-US" altLang="zh-CN"/>
              <a:t>,</a:t>
            </a:r>
            <a:r>
              <a:rPr lang="zh-CN" altLang="en-US"/>
              <a:t>导致课程产品版本信息与设班排课不一致</a:t>
            </a:r>
            <a:r>
              <a:rPr lang="en-US" altLang="zh-CN"/>
              <a:t>,</a:t>
            </a:r>
            <a:r>
              <a:rPr lang="zh-CN" altLang="en-US"/>
              <a:t>经过对代码的检查和日志分析</a:t>
            </a:r>
            <a:r>
              <a:rPr lang="en-US" altLang="zh-CN"/>
              <a:t>,</a:t>
            </a:r>
            <a:r>
              <a:rPr lang="zh-CN" altLang="en-US"/>
              <a:t>发现出现版本信息不一致的课程产品在设班排课消费</a:t>
            </a:r>
            <a:r>
              <a:rPr lang="en-US" altLang="zh-CN"/>
              <a:t>MQ</a:t>
            </a:r>
            <a:r>
              <a:rPr lang="zh-CN" altLang="en-US"/>
              <a:t>消费的时候都出现数据库死锁的报错</a:t>
            </a:r>
            <a:r>
              <a:rPr lang="en-US" altLang="zh-CN"/>
              <a:t>.</a:t>
            </a:r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0AD577A-1E65-4547-BD07-D197CC3EA6BE}"/>
              </a:ext>
            </a:extLst>
          </p:cNvPr>
          <p:cNvSpPr txBox="1"/>
          <p:nvPr/>
        </p:nvSpPr>
        <p:spPr>
          <a:xfrm>
            <a:off x="669278" y="4953965"/>
            <a:ext cx="1129894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问题分析</a:t>
            </a:r>
            <a:r>
              <a:rPr kumimoji="1" lang="en-US" altLang="zh-CN"/>
              <a:t>:</a:t>
            </a:r>
          </a:p>
          <a:p>
            <a:endParaRPr kumimoji="1" lang="en-US" altLang="zh-CN"/>
          </a:p>
          <a:p>
            <a:r>
              <a:rPr lang="zh-CN" altLang="en-US"/>
              <a:t>经过对代码的分析发现</a:t>
            </a:r>
            <a:r>
              <a:rPr lang="en-US" altLang="zh-CN"/>
              <a:t>,</a:t>
            </a:r>
            <a:r>
              <a:rPr lang="zh-CN" altLang="en-US"/>
              <a:t>设班排课在</a:t>
            </a:r>
            <a:r>
              <a:rPr lang="en-US" altLang="zh-CN"/>
              <a:t>MQ</a:t>
            </a:r>
            <a:r>
              <a:rPr lang="zh-CN" altLang="en-US"/>
              <a:t>消费课程产品时是先删除后添加，当要删除的数据不存在时，就会有几率出现间隙锁的异常。</a:t>
            </a:r>
            <a:endParaRPr kumimoji="1" lang="en-US" altLang="zh-CN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8ECEECA3-99C3-0544-8B16-CF1994FB3076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FDE24C1A-15CE-6C43-B6AC-08AEE8A83676}"/>
              </a:ext>
            </a:extLst>
          </p:cNvPr>
          <p:cNvSpPr txBox="1"/>
          <p:nvPr/>
        </p:nvSpPr>
        <p:spPr>
          <a:xfrm>
            <a:off x="993505" y="2760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/>
              <a:t>分析</a:t>
            </a:r>
            <a:endParaRPr lang="en-US" altLang="zh-CN" sz="320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93FBDFA0-473D-DA4E-97DA-06DACBC5E803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E70D5972-98F1-4C45-AB9B-B01AAA36620E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5" name="Freeform 101">
              <a:extLst>
                <a:ext uri="{FF2B5EF4-FFF2-40B4-BE49-F238E27FC236}">
                  <a16:creationId xmlns:a16="http://schemas.microsoft.com/office/drawing/2014/main" id="{8C53142A-4FA7-6348-A419-F3E5235D0C3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6076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椭圆 15">
            <a:extLst>
              <a:ext uri="{FF2B5EF4-FFF2-40B4-BE49-F238E27FC236}">
                <a16:creationId xmlns:a16="http://schemas.microsoft.com/office/drawing/2014/main" id="{84E70ABF-1164-FE48-B31B-69770302D789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84D1D1FA-57F9-0449-8894-8937267213CA}"/>
              </a:ext>
            </a:extLst>
          </p:cNvPr>
          <p:cNvSpPr txBox="1"/>
          <p:nvPr/>
        </p:nvSpPr>
        <p:spPr>
          <a:xfrm>
            <a:off x="993505" y="2760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分析</a:t>
            </a:r>
          </a:p>
        </p:txBody>
      </p:sp>
      <p:sp>
        <p:nvSpPr>
          <p:cNvPr id="19" name="Freeform 45">
            <a:extLst>
              <a:ext uri="{FF2B5EF4-FFF2-40B4-BE49-F238E27FC236}">
                <a16:creationId xmlns:a16="http://schemas.microsoft.com/office/drawing/2014/main" id="{B6A3EC51-59D1-7648-A547-A28D14F76F9E}"/>
              </a:ext>
            </a:extLst>
          </p:cNvPr>
          <p:cNvSpPr>
            <a:spLocks noEditPoints="1"/>
          </p:cNvSpPr>
          <p:nvPr/>
        </p:nvSpPr>
        <p:spPr bwMode="auto">
          <a:xfrm>
            <a:off x="851338" y="128542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Freeform 45">
            <a:extLst>
              <a:ext uri="{FF2B5EF4-FFF2-40B4-BE49-F238E27FC236}">
                <a16:creationId xmlns:a16="http://schemas.microsoft.com/office/drawing/2014/main" id="{62E81EF1-AE6D-8342-9911-EEED0F34D267}"/>
              </a:ext>
            </a:extLst>
          </p:cNvPr>
          <p:cNvSpPr>
            <a:spLocks noEditPoints="1"/>
          </p:cNvSpPr>
          <p:nvPr/>
        </p:nvSpPr>
        <p:spPr bwMode="auto">
          <a:xfrm>
            <a:off x="851338" y="2127010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" name="Freeform 45">
            <a:extLst>
              <a:ext uri="{FF2B5EF4-FFF2-40B4-BE49-F238E27FC236}">
                <a16:creationId xmlns:a16="http://schemas.microsoft.com/office/drawing/2014/main" id="{717E3C1B-37D0-5C4D-9AF3-6B26D062C596}"/>
              </a:ext>
            </a:extLst>
          </p:cNvPr>
          <p:cNvSpPr>
            <a:spLocks noEditPoints="1"/>
          </p:cNvSpPr>
          <p:nvPr/>
        </p:nvSpPr>
        <p:spPr bwMode="auto">
          <a:xfrm>
            <a:off x="818954" y="5200101"/>
            <a:ext cx="414624" cy="414624"/>
          </a:xfrm>
          <a:custGeom>
            <a:avLst/>
            <a:gdLst/>
            <a:ahLst/>
            <a:cxnLst>
              <a:cxn ang="0">
                <a:pos x="27" y="55"/>
              </a:cxn>
              <a:cxn ang="0">
                <a:pos x="0" y="27"/>
              </a:cxn>
              <a:cxn ang="0">
                <a:pos x="27" y="0"/>
              </a:cxn>
              <a:cxn ang="0">
                <a:pos x="55" y="27"/>
              </a:cxn>
              <a:cxn ang="0">
                <a:pos x="27" y="55"/>
              </a:cxn>
              <a:cxn ang="0">
                <a:pos x="45" y="20"/>
              </a:cxn>
              <a:cxn ang="0">
                <a:pos x="42" y="17"/>
              </a:cxn>
              <a:cxn ang="0">
                <a:pos x="40" y="16"/>
              </a:cxn>
              <a:cxn ang="0">
                <a:pos x="38" y="17"/>
              </a:cxn>
              <a:cxn ang="0">
                <a:pos x="24" y="31"/>
              </a:cxn>
              <a:cxn ang="0">
                <a:pos x="16" y="23"/>
              </a:cxn>
              <a:cxn ang="0">
                <a:pos x="14" y="22"/>
              </a:cxn>
              <a:cxn ang="0">
                <a:pos x="13" y="23"/>
              </a:cxn>
              <a:cxn ang="0">
                <a:pos x="9" y="26"/>
              </a:cxn>
              <a:cxn ang="0">
                <a:pos x="9" y="28"/>
              </a:cxn>
              <a:cxn ang="0">
                <a:pos x="9" y="30"/>
              </a:cxn>
              <a:cxn ang="0">
                <a:pos x="22" y="43"/>
              </a:cxn>
              <a:cxn ang="0">
                <a:pos x="24" y="43"/>
              </a:cxn>
              <a:cxn ang="0">
                <a:pos x="26" y="43"/>
              </a:cxn>
              <a:cxn ang="0">
                <a:pos x="45" y="23"/>
              </a:cxn>
              <a:cxn ang="0">
                <a:pos x="46" y="22"/>
              </a:cxn>
              <a:cxn ang="0">
                <a:pos x="45" y="20"/>
              </a:cxn>
            </a:cxnLst>
            <a:rect l="0" t="0" r="r" b="b"/>
            <a:pathLst>
              <a:path w="55" h="55">
                <a:moveTo>
                  <a:pt x="27" y="55"/>
                </a:moveTo>
                <a:cubicBezTo>
                  <a:pt x="12" y="55"/>
                  <a:pt x="0" y="42"/>
                  <a:pt x="0" y="27"/>
                </a:cubicBezTo>
                <a:cubicBezTo>
                  <a:pt x="0" y="12"/>
                  <a:pt x="12" y="0"/>
                  <a:pt x="27" y="0"/>
                </a:cubicBezTo>
                <a:cubicBezTo>
                  <a:pt x="42" y="0"/>
                  <a:pt x="55" y="12"/>
                  <a:pt x="55" y="27"/>
                </a:cubicBezTo>
                <a:cubicBezTo>
                  <a:pt x="55" y="42"/>
                  <a:pt x="42" y="55"/>
                  <a:pt x="27" y="55"/>
                </a:cubicBezTo>
                <a:close/>
                <a:moveTo>
                  <a:pt x="45" y="20"/>
                </a:moveTo>
                <a:cubicBezTo>
                  <a:pt x="42" y="17"/>
                  <a:pt x="42" y="17"/>
                  <a:pt x="42" y="17"/>
                </a:cubicBezTo>
                <a:cubicBezTo>
                  <a:pt x="41" y="16"/>
                  <a:pt x="41" y="16"/>
                  <a:pt x="40" y="16"/>
                </a:cubicBezTo>
                <a:cubicBezTo>
                  <a:pt x="39" y="16"/>
                  <a:pt x="39" y="16"/>
                  <a:pt x="38" y="17"/>
                </a:cubicBezTo>
                <a:cubicBezTo>
                  <a:pt x="24" y="31"/>
                  <a:pt x="24" y="31"/>
                  <a:pt x="24" y="31"/>
                </a:cubicBezTo>
                <a:cubicBezTo>
                  <a:pt x="16" y="23"/>
                  <a:pt x="16" y="23"/>
                  <a:pt x="16" y="23"/>
                </a:cubicBezTo>
                <a:cubicBezTo>
                  <a:pt x="15" y="23"/>
                  <a:pt x="15" y="22"/>
                  <a:pt x="14" y="22"/>
                </a:cubicBezTo>
                <a:cubicBezTo>
                  <a:pt x="14" y="22"/>
                  <a:pt x="13" y="23"/>
                  <a:pt x="13" y="23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27"/>
                  <a:pt x="9" y="27"/>
                  <a:pt x="9" y="28"/>
                </a:cubicBezTo>
                <a:cubicBezTo>
                  <a:pt x="9" y="29"/>
                  <a:pt x="9" y="29"/>
                  <a:pt x="9" y="30"/>
                </a:cubicBezTo>
                <a:cubicBezTo>
                  <a:pt x="22" y="43"/>
                  <a:pt x="22" y="43"/>
                  <a:pt x="22" y="43"/>
                </a:cubicBezTo>
                <a:cubicBezTo>
                  <a:pt x="23" y="43"/>
                  <a:pt x="23" y="43"/>
                  <a:pt x="24" y="43"/>
                </a:cubicBezTo>
                <a:cubicBezTo>
                  <a:pt x="25" y="43"/>
                  <a:pt x="25" y="43"/>
                  <a:pt x="26" y="43"/>
                </a:cubicBezTo>
                <a:cubicBezTo>
                  <a:pt x="45" y="23"/>
                  <a:pt x="45" y="23"/>
                  <a:pt x="45" y="23"/>
                </a:cubicBezTo>
                <a:cubicBezTo>
                  <a:pt x="45" y="23"/>
                  <a:pt x="46" y="22"/>
                  <a:pt x="46" y="22"/>
                </a:cubicBezTo>
                <a:cubicBezTo>
                  <a:pt x="46" y="21"/>
                  <a:pt x="45" y="20"/>
                  <a:pt x="45" y="20"/>
                </a:cubicBezTo>
                <a:close/>
              </a:path>
            </a:pathLst>
          </a:custGeom>
          <a:solidFill>
            <a:srgbClr val="FFD966"/>
          </a:solidFill>
          <a:ln w="9525">
            <a:noFill/>
            <a:round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endParaRPr lang="en-US" sz="24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2" name="文本框 21">
            <a:extLst>
              <a:ext uri="{FF2B5EF4-FFF2-40B4-BE49-F238E27FC236}">
                <a16:creationId xmlns:a16="http://schemas.microsoft.com/office/drawing/2014/main" id="{854975E5-316E-6842-92A8-90D619E4AAD9}"/>
              </a:ext>
            </a:extLst>
          </p:cNvPr>
          <p:cNvSpPr txBox="1"/>
          <p:nvPr/>
        </p:nvSpPr>
        <p:spPr>
          <a:xfrm>
            <a:off x="1522262" y="1567220"/>
            <a:ext cx="3755419" cy="292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300"/>
              <a:t>间隙锁是一个在索引记录之间的间隙上的锁。</a:t>
            </a: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9267E858-C376-A14B-B398-AD0203EDFABE}"/>
              </a:ext>
            </a:extLst>
          </p:cNvPr>
          <p:cNvSpPr txBox="1"/>
          <p:nvPr/>
        </p:nvSpPr>
        <p:spPr>
          <a:xfrm>
            <a:off x="1489878" y="1150025"/>
            <a:ext cx="4222222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kumimoji="1" lang="zh-CN" altLang="en-US" sz="2400"/>
              <a:t>间隙锁是什么</a:t>
            </a:r>
          </a:p>
        </p:txBody>
      </p:sp>
      <p:sp>
        <p:nvSpPr>
          <p:cNvPr id="24" name="文本框 23">
            <a:extLst>
              <a:ext uri="{FF2B5EF4-FFF2-40B4-BE49-F238E27FC236}">
                <a16:creationId xmlns:a16="http://schemas.microsoft.com/office/drawing/2014/main" id="{A9458712-54FB-3E4B-88DB-F495EA4BFD3E}"/>
              </a:ext>
            </a:extLst>
          </p:cNvPr>
          <p:cNvSpPr txBox="1"/>
          <p:nvPr/>
        </p:nvSpPr>
        <p:spPr>
          <a:xfrm>
            <a:off x="1522262" y="2650186"/>
            <a:ext cx="3755419" cy="26930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间隙锁的出现主要集中在同一个事务中先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delete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后 </a:t>
            </a:r>
            <a:r>
              <a:rPr 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insert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的情况下，当我们通过一个参数去删除一条记录的时候， 如果参数在数据库中存在，那么这个时候产生的是普通行锁，锁住这个记录， 然后删除， 然后释放锁。</a:t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(</a:t>
            </a:r>
            <a:r>
              <a:rPr lang="zh-CN" altLang="en-US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正常情况</a:t>
            </a:r>
            <a:r>
              <a:rPr lang="en-US" altLang="zh-CN" sz="13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)</a:t>
            </a:r>
          </a:p>
          <a:p>
            <a:r>
              <a:rPr lang="zh-CN" altLang="en-US" sz="1300"/>
              <a:t>如果这条记录不存在</a:t>
            </a:r>
            <a:r>
              <a:rPr lang="en-US" altLang="zh-CN" sz="1300"/>
              <a:t>(</a:t>
            </a:r>
            <a:r>
              <a:rPr lang="zh-CN" altLang="en-US" sz="1300"/>
              <a:t>非正常情况</a:t>
            </a:r>
            <a:r>
              <a:rPr lang="en-US" altLang="zh-CN" sz="1300"/>
              <a:t>)</a:t>
            </a:r>
            <a:r>
              <a:rPr lang="zh-CN" altLang="en-US" sz="1300"/>
              <a:t>，问题就来了， 数据库会扫描索引，发现这个记录不存在， 这个时候的</a:t>
            </a:r>
            <a:r>
              <a:rPr lang="en-US" altLang="zh-CN" sz="1300"/>
              <a:t>delete</a:t>
            </a:r>
            <a:r>
              <a:rPr lang="zh-CN" altLang="en-US" sz="1300"/>
              <a:t>语句获取到的就是一个间隙锁，然后数据库会向左扫描扫到第一个比给定参数小的值，向右扫描扫描到第一个比给定参数大的值， 然后以此为界，构建一个区间， 锁住整个区间内的数据， 一个特别容易出现死锁的间隙锁诞生了。</a:t>
            </a:r>
          </a:p>
          <a:p>
            <a:endParaRPr lang="en-US" altLang="zh-CN" sz="13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7A16D689-859F-9B41-88EB-38FCA3EF549F}"/>
              </a:ext>
            </a:extLst>
          </p:cNvPr>
          <p:cNvSpPr txBox="1"/>
          <p:nvPr/>
        </p:nvSpPr>
        <p:spPr>
          <a:xfrm>
            <a:off x="1489878" y="1990801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如何产生</a:t>
            </a:r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861B670-A415-BA47-AD96-26020A6B4C37}"/>
              </a:ext>
            </a:extLst>
          </p:cNvPr>
          <p:cNvSpPr txBox="1"/>
          <p:nvPr/>
        </p:nvSpPr>
        <p:spPr>
          <a:xfrm>
            <a:off x="1522262" y="5529193"/>
            <a:ext cx="3755419" cy="6924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r>
              <a:rPr lang="zh-CN" altLang="en-US" sz="1300"/>
              <a:t>在进行删除的时候</a:t>
            </a:r>
            <a:r>
              <a:rPr lang="en-US" altLang="zh-CN" sz="1300"/>
              <a:t>,</a:t>
            </a:r>
            <a:r>
              <a:rPr lang="zh-CN" altLang="en-US" sz="1300"/>
              <a:t>最好先查询数据</a:t>
            </a:r>
            <a:r>
              <a:rPr lang="en-US" altLang="zh-CN" sz="1300"/>
              <a:t>,</a:t>
            </a:r>
            <a:r>
              <a:rPr lang="zh-CN" altLang="en-US" sz="1300"/>
              <a:t>如果有就删除</a:t>
            </a:r>
            <a:r>
              <a:rPr lang="en-US" altLang="zh-CN" sz="1300"/>
              <a:t>,</a:t>
            </a:r>
            <a:r>
              <a:rPr lang="zh-CN" altLang="en-US" sz="1300"/>
              <a:t>没有就不删除</a:t>
            </a:r>
            <a:r>
              <a:rPr lang="en-US" altLang="zh-CN" sz="1300"/>
              <a:t>,</a:t>
            </a:r>
            <a:r>
              <a:rPr lang="zh-CN" altLang="en-US" sz="1300"/>
              <a:t>这样就避免了间隙锁，同时也要根据索引去删除数据，避免锁表。</a:t>
            </a:r>
            <a:r>
              <a:rPr lang="en-US" altLang="zh-CN" sz="1300"/>
              <a:t> </a:t>
            </a:r>
            <a:endParaRPr kumimoji="1" lang="zh-CN" altLang="en-US" sz="1300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0185DEB-7037-8A41-8A85-8D08F4F3D5E8}"/>
              </a:ext>
            </a:extLst>
          </p:cNvPr>
          <p:cNvSpPr txBox="1"/>
          <p:nvPr/>
        </p:nvSpPr>
        <p:spPr>
          <a:xfrm>
            <a:off x="1489878" y="5111998"/>
            <a:ext cx="4222222" cy="4603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E84C53"/>
                </a:solidFill>
              </a14:hiddenFill>
            </a:ext>
          </a:extLst>
        </p:spPr>
        <p:txBody>
          <a:bodyPr wrap="square" rtlCol="0">
            <a:spAutoFit/>
          </a:bodyPr>
          <a:lstStyle/>
          <a:p>
            <a:pPr algn="l"/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怎么解决</a:t>
            </a: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97C63B5D-ED8E-5C49-A445-BE611B9133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1134" y="1534428"/>
            <a:ext cx="6938541" cy="39611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2602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7627AD-3459-3A48-901E-F2670A2FC98C}"/>
              </a:ext>
            </a:extLst>
          </p:cNvPr>
          <p:cNvSpPr txBox="1"/>
          <p:nvPr/>
        </p:nvSpPr>
        <p:spPr>
          <a:xfrm>
            <a:off x="748786" y="1862084"/>
            <a:ext cx="11311774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/>
          </a:p>
          <a:p>
            <a:r>
              <a:rPr kumimoji="1" lang="zh-CN" altLang="en-US"/>
              <a:t>问题分析</a:t>
            </a:r>
            <a:r>
              <a:rPr kumimoji="1" lang="en-US" altLang="zh-CN"/>
              <a:t>:</a:t>
            </a:r>
          </a:p>
          <a:p>
            <a:endParaRPr lang="en-US" altLang="zh-CN"/>
          </a:p>
          <a:p>
            <a:r>
              <a:rPr lang="zh-CN" altLang="en-US"/>
              <a:t>死锁问题解决了</a:t>
            </a:r>
            <a:r>
              <a:rPr lang="en-US" altLang="zh-CN"/>
              <a:t>,</a:t>
            </a:r>
            <a:r>
              <a:rPr lang="zh-CN" altLang="en-US"/>
              <a:t>但是</a:t>
            </a:r>
            <a:r>
              <a:rPr lang="en-US" altLang="zh-CN" b="1"/>
              <a:t>product_schoolcourse</a:t>
            </a:r>
            <a:r>
              <a:rPr lang="zh-CN" altLang="en-US" b="1"/>
              <a:t>和</a:t>
            </a:r>
            <a:r>
              <a:rPr lang="en-US" altLang="zh-CN" b="1"/>
              <a:t>product_course_system_level</a:t>
            </a:r>
            <a:r>
              <a:rPr lang="zh-CN" altLang="en-US" b="1"/>
              <a:t>表</a:t>
            </a:r>
            <a:r>
              <a:rPr lang="zh-CN" altLang="en-US"/>
              <a:t>还是有重复数据出现，通过观察打印的日志发现，几乎在同一时间课程产品生产了两条消息，全部被设班排课消费，这造成了一种并发的现象。设班排课在处理数据时采用先查询，如果有数据就</a:t>
            </a:r>
            <a:r>
              <a:rPr lang="en-US" altLang="zh-CN"/>
              <a:t>update</a:t>
            </a:r>
            <a:r>
              <a:rPr lang="zh-CN" altLang="en-US"/>
              <a:t>没有就</a:t>
            </a:r>
            <a:r>
              <a:rPr lang="en-US" altLang="zh-CN"/>
              <a:t>insert</a:t>
            </a:r>
            <a:r>
              <a:rPr lang="zh-CN" altLang="en-US"/>
              <a:t>这种，如果两次请求同时进来</a:t>
            </a:r>
            <a:r>
              <a:rPr lang="en-US" altLang="zh-CN"/>
              <a:t>,</a:t>
            </a:r>
            <a:r>
              <a:rPr lang="zh-CN" altLang="en-US"/>
              <a:t>同时查询数据库中没有这条记录，然后就同时把数据</a:t>
            </a:r>
            <a:r>
              <a:rPr lang="en-US" altLang="zh-CN"/>
              <a:t>insert</a:t>
            </a:r>
            <a:r>
              <a:rPr lang="zh-CN" altLang="en-US"/>
              <a:t>到库中，这样就出现了重复数据。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0AD577A-1E65-4547-BD07-D197CC3EA6BE}"/>
              </a:ext>
            </a:extLst>
          </p:cNvPr>
          <p:cNvSpPr txBox="1"/>
          <p:nvPr/>
        </p:nvSpPr>
        <p:spPr>
          <a:xfrm>
            <a:off x="748786" y="4238803"/>
            <a:ext cx="1129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问题解决</a:t>
            </a:r>
            <a:r>
              <a:rPr kumimoji="1" lang="en-US" altLang="zh-CN"/>
              <a:t>:</a:t>
            </a:r>
          </a:p>
          <a:p>
            <a:endParaRPr kumimoji="1" lang="en-US" altLang="zh-CN"/>
          </a:p>
          <a:p>
            <a:r>
              <a:rPr kumimoji="1" lang="zh-CN" altLang="en-US"/>
              <a:t>张洁老师 在分析代码时发现</a:t>
            </a:r>
            <a:r>
              <a:rPr kumimoji="1" lang="en-US" altLang="zh-CN"/>
              <a:t>,</a:t>
            </a:r>
            <a:r>
              <a:rPr kumimoji="1" lang="zh-CN" altLang="en-US"/>
              <a:t>课程产品在审核通过后发送了两次</a:t>
            </a:r>
            <a:r>
              <a:rPr kumimoji="1" lang="en-US" altLang="zh-CN"/>
              <a:t>MQ</a:t>
            </a:r>
            <a:r>
              <a:rPr kumimoji="1" lang="zh-CN" altLang="en-US"/>
              <a:t>消息</a:t>
            </a:r>
            <a:r>
              <a:rPr kumimoji="1" lang="en-US" altLang="zh-CN"/>
              <a:t>,</a:t>
            </a:r>
            <a:r>
              <a:rPr kumimoji="1" lang="zh-CN" altLang="en-US"/>
              <a:t>修改代码后问题暂时解决</a:t>
            </a:r>
            <a:r>
              <a:rPr kumimoji="1" lang="en-US" altLang="zh-CN"/>
              <a:t>.</a:t>
            </a: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9EE75A2D-DC35-2C4D-AB80-8E0F1333A26B}"/>
              </a:ext>
            </a:extLst>
          </p:cNvPr>
          <p:cNvSpPr txBox="1"/>
          <p:nvPr/>
        </p:nvSpPr>
        <p:spPr>
          <a:xfrm>
            <a:off x="993505" y="1122669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阶段二  </a:t>
            </a:r>
            <a:r>
              <a:rPr kumimoji="1" lang="en-US" altLang="zh-CN"/>
              <a:t>MQ</a:t>
            </a:r>
            <a:r>
              <a:rPr kumimoji="1" lang="zh-CN" altLang="en-US"/>
              <a:t>多次生产消息</a:t>
            </a:r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5424C2CF-8AA2-E94B-BBD6-790C384D8122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5389C570-A5CF-444E-BE57-289208342C7B}"/>
              </a:ext>
            </a:extLst>
          </p:cNvPr>
          <p:cNvSpPr txBox="1"/>
          <p:nvPr/>
        </p:nvSpPr>
        <p:spPr>
          <a:xfrm>
            <a:off x="993505" y="2760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/>
              <a:t>分析</a:t>
            </a:r>
            <a:endParaRPr lang="en-US" altLang="zh-CN" sz="3200"/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2ABD5ACF-E40D-E44C-949A-DAAE7C147728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9EDBCF0E-DF30-AF4B-9AEC-46DF81511B63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30" name="Freeform 101">
              <a:extLst>
                <a:ext uri="{FF2B5EF4-FFF2-40B4-BE49-F238E27FC236}">
                  <a16:creationId xmlns:a16="http://schemas.microsoft.com/office/drawing/2014/main" id="{98736A2F-B7FB-D04A-A810-6C254EB6E6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08126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 10">
            <a:extLst>
              <a:ext uri="{FF2B5EF4-FFF2-40B4-BE49-F238E27FC236}">
                <a16:creationId xmlns:a16="http://schemas.microsoft.com/office/drawing/2014/main" id="{FD45D9F1-4DB7-1D42-9F38-635F93F17445}"/>
              </a:ext>
            </a:extLst>
          </p:cNvPr>
          <p:cNvSpPr/>
          <p:nvPr/>
        </p:nvSpPr>
        <p:spPr>
          <a:xfrm>
            <a:off x="10265620" y="3654028"/>
            <a:ext cx="102597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zh-CN" sz="3200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147627AD-3459-3A48-901E-F2670A2FC98C}"/>
              </a:ext>
            </a:extLst>
          </p:cNvPr>
          <p:cNvSpPr txBox="1"/>
          <p:nvPr/>
        </p:nvSpPr>
        <p:spPr>
          <a:xfrm>
            <a:off x="748786" y="1862084"/>
            <a:ext cx="1131177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kumimoji="1" lang="en-US" altLang="zh-CN"/>
          </a:p>
          <a:p>
            <a:r>
              <a:rPr kumimoji="1" lang="zh-CN" altLang="en-US"/>
              <a:t>问题分析</a:t>
            </a:r>
            <a:r>
              <a:rPr kumimoji="1" lang="en-US" altLang="zh-CN"/>
              <a:t>:</a:t>
            </a:r>
          </a:p>
          <a:p>
            <a:endParaRPr lang="en-US" altLang="zh-CN"/>
          </a:p>
          <a:p>
            <a:r>
              <a:rPr lang="zh-CN" altLang="en-US"/>
              <a:t>本以为问题就这样解决了，但是有段时间设班排课经常连接异常，导致</a:t>
            </a:r>
            <a:r>
              <a:rPr lang="en-US" altLang="zh-CN"/>
              <a:t>mq</a:t>
            </a:r>
            <a:r>
              <a:rPr lang="zh-CN" altLang="en-US"/>
              <a:t>重复消费消息。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详见爱琴老师的问题分析</a:t>
            </a:r>
            <a:r>
              <a:rPr lang="en-US" altLang="zh-CN">
                <a:hlinkClick r:id="rId3"/>
              </a:rPr>
              <a:t>1. </a:t>
            </a:r>
            <a:r>
              <a:rPr lang="en-US" altLang="zh-CN">
                <a:hlinkClick r:id="rId3"/>
              </a:rPr>
              <a:t>RabbitMQ</a:t>
            </a:r>
            <a:r>
              <a:rPr lang="zh-CN" altLang="en-US">
                <a:hlinkClick r:id="rId3"/>
              </a:rPr>
              <a:t>重复消费</a:t>
            </a:r>
            <a:r>
              <a:rPr lang="en-US" altLang="zh-CN"/>
              <a:t>,</a:t>
            </a:r>
            <a:r>
              <a:rPr lang="zh-CN" altLang="en-US"/>
              <a:t>实际上这个问题就是一个如何保证数据幂等性的问题</a:t>
            </a:r>
            <a:r>
              <a:rPr lang="en-US" altLang="zh-CN"/>
              <a:t>,</a:t>
            </a:r>
            <a:r>
              <a:rPr lang="zh-CN" altLang="en-US"/>
              <a:t>网上有很多种解决这个问题的办法</a:t>
            </a:r>
            <a:r>
              <a:rPr lang="en-US" altLang="zh-CN"/>
              <a:t>,</a:t>
            </a:r>
            <a:r>
              <a:rPr lang="zh-CN" altLang="en-US"/>
              <a:t>比如</a:t>
            </a:r>
            <a:r>
              <a:rPr lang="en-US" altLang="zh-CN"/>
              <a:t>:</a:t>
            </a:r>
            <a:endParaRPr lang="zh-CN" altLang="en-US"/>
          </a:p>
          <a:p>
            <a:r>
              <a:rPr lang="en-US" altLang="zh-CN"/>
              <a:t>1.</a:t>
            </a:r>
            <a:r>
              <a:rPr lang="zh-CN" altLang="en-US"/>
              <a:t> 在消费端有一张消息记录表，在插入消息的时候 可以判断消费是否是重复消息</a:t>
            </a:r>
            <a:endParaRPr lang="en-US" altLang="zh-CN"/>
          </a:p>
          <a:p>
            <a:r>
              <a:rPr lang="en-US" altLang="zh-CN"/>
              <a:t>2.</a:t>
            </a:r>
            <a:r>
              <a:rPr lang="zh-CN" altLang="en-US"/>
              <a:t> 在</a:t>
            </a:r>
            <a:r>
              <a:rPr lang="en-US" altLang="zh-CN"/>
              <a:t>insert</a:t>
            </a:r>
            <a:r>
              <a:rPr lang="zh-CN" altLang="en-US"/>
              <a:t>的那种表中添加唯一主键</a:t>
            </a:r>
            <a:endParaRPr lang="en-US" altLang="zh-CN"/>
          </a:p>
          <a:p>
            <a:r>
              <a:rPr lang="en-US" altLang="zh-CN"/>
              <a:t>3. MVCC ,</a:t>
            </a:r>
            <a:r>
              <a:rPr lang="zh-CN" altLang="en-US"/>
              <a:t>是多版本并发控制，这种方式就是在数据更新的时候需要去比较所持有的数据版本号，版本号不一致的话，操作会失败，这样每个</a:t>
            </a:r>
            <a:r>
              <a:rPr lang="en-US" altLang="zh-CN"/>
              <a:t>version </a:t>
            </a:r>
            <a:r>
              <a:rPr lang="zh-CN" altLang="en-US"/>
              <a:t>就只有一次执行成功的机会</a:t>
            </a:r>
          </a:p>
          <a:p>
            <a:r>
              <a:rPr lang="en-US" altLang="zh-CN"/>
              <a:t>4.</a:t>
            </a:r>
            <a:r>
              <a:rPr lang="zh-CN" altLang="en-US"/>
              <a:t> 引入第三方介质</a:t>
            </a:r>
            <a:r>
              <a:rPr lang="en-US" altLang="zh-CN"/>
              <a:t>,</a:t>
            </a:r>
            <a:r>
              <a:rPr lang="zh-CN" altLang="en-US"/>
              <a:t>比如放入</a:t>
            </a:r>
            <a:r>
              <a:rPr lang="en-US" altLang="zh-CN"/>
              <a:t>redis</a:t>
            </a:r>
            <a:r>
              <a:rPr lang="zh-CN" altLang="en-US"/>
              <a:t>中</a:t>
            </a:r>
            <a:r>
              <a:rPr lang="en-US" altLang="zh-CN"/>
              <a:t>....</a:t>
            </a:r>
          </a:p>
          <a:p>
            <a:endParaRPr lang="en-US" altLang="zh-CN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E0AD577A-1E65-4547-BD07-D197CC3EA6BE}"/>
              </a:ext>
            </a:extLst>
          </p:cNvPr>
          <p:cNvSpPr txBox="1"/>
          <p:nvPr/>
        </p:nvSpPr>
        <p:spPr>
          <a:xfrm>
            <a:off x="748786" y="5310877"/>
            <a:ext cx="1129894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/>
              <a:t>解决方法</a:t>
            </a:r>
            <a:r>
              <a:rPr kumimoji="1" lang="en-US" altLang="zh-CN"/>
              <a:t>:</a:t>
            </a:r>
          </a:p>
          <a:p>
            <a:endParaRPr kumimoji="1" lang="en-US" altLang="zh-CN"/>
          </a:p>
          <a:p>
            <a:r>
              <a:rPr kumimoji="1" lang="zh-CN" altLang="en-US"/>
              <a:t>加入</a:t>
            </a:r>
            <a:r>
              <a:rPr kumimoji="1" lang="en-US" altLang="zh-CN"/>
              <a:t>redis</a:t>
            </a:r>
            <a:r>
              <a:rPr kumimoji="1" lang="zh-CN" altLang="en-US"/>
              <a:t>锁</a:t>
            </a:r>
            <a:endParaRPr kumimoji="1" lang="en-US" altLang="zh-CN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45198FFD-8A93-AC4A-B145-6BFDDA5ED5B5}"/>
              </a:ext>
            </a:extLst>
          </p:cNvPr>
          <p:cNvSpPr txBox="1"/>
          <p:nvPr/>
        </p:nvSpPr>
        <p:spPr>
          <a:xfrm>
            <a:off x="993505" y="1122669"/>
            <a:ext cx="28135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/>
              <a:t>阶段三  </a:t>
            </a:r>
            <a:r>
              <a:rPr kumimoji="1" lang="en-US" altLang="zh-CN"/>
              <a:t>MQ</a:t>
            </a:r>
            <a:r>
              <a:rPr kumimoji="1" lang="zh-CN" altLang="en-US"/>
              <a:t>多次消费消息</a:t>
            </a: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FE45FA21-64F9-C241-B6E2-F0EAF47EB2BE}"/>
              </a:ext>
            </a:extLst>
          </p:cNvPr>
          <p:cNvSpPr/>
          <p:nvPr/>
        </p:nvSpPr>
        <p:spPr>
          <a:xfrm>
            <a:off x="465221" y="417094"/>
            <a:ext cx="386117" cy="386117"/>
          </a:xfrm>
          <a:prstGeom prst="ellipse">
            <a:avLst/>
          </a:prstGeom>
          <a:solidFill>
            <a:srgbClr val="2929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179A56C-F6A9-4B41-B714-BFAA4B6D3ACA}"/>
              </a:ext>
            </a:extLst>
          </p:cNvPr>
          <p:cNvSpPr txBox="1"/>
          <p:nvPr/>
        </p:nvSpPr>
        <p:spPr>
          <a:xfrm>
            <a:off x="993505" y="276066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/>
              <a:t>分析</a:t>
            </a:r>
            <a:endParaRPr lang="en-US" altLang="zh-CN" sz="3200"/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F1B33727-4AF6-4740-8387-63793CC982BF}"/>
              </a:ext>
            </a:extLst>
          </p:cNvPr>
          <p:cNvGrpSpPr/>
          <p:nvPr/>
        </p:nvGrpSpPr>
        <p:grpSpPr>
          <a:xfrm>
            <a:off x="471278" y="1100572"/>
            <a:ext cx="396000" cy="396000"/>
            <a:chOff x="4267200" y="3009900"/>
            <a:chExt cx="792000" cy="792000"/>
          </a:xfrm>
          <a:solidFill>
            <a:srgbClr val="FFD966"/>
          </a:solidFill>
        </p:grpSpPr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07A491E6-B191-B446-9A6B-C2A807893BB1}"/>
                </a:ext>
              </a:extLst>
            </p:cNvPr>
            <p:cNvSpPr/>
            <p:nvPr/>
          </p:nvSpPr>
          <p:spPr>
            <a:xfrm>
              <a:off x="4267200" y="3009900"/>
              <a:ext cx="792000" cy="792000"/>
            </a:xfrm>
            <a:prstGeom prst="ellipse">
              <a:avLst/>
            </a:prstGeom>
            <a:grpFill/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16" name="Freeform 101">
              <a:extLst>
                <a:ext uri="{FF2B5EF4-FFF2-40B4-BE49-F238E27FC236}">
                  <a16:creationId xmlns:a16="http://schemas.microsoft.com/office/drawing/2014/main" id="{92064E86-78FB-5549-8FC1-6095DF404A8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56837" y="3243975"/>
              <a:ext cx="212725" cy="323850"/>
            </a:xfrm>
            <a:custGeom>
              <a:avLst/>
              <a:gdLst>
                <a:gd name="T0" fmla="*/ 448 w 669"/>
                <a:gd name="T1" fmla="*/ 12 h 1018"/>
                <a:gd name="T2" fmla="*/ 378 w 669"/>
                <a:gd name="T3" fmla="*/ 70 h 1018"/>
                <a:gd name="T4" fmla="*/ 350 w 669"/>
                <a:gd name="T5" fmla="*/ 159 h 1018"/>
                <a:gd name="T6" fmla="*/ 338 w 669"/>
                <a:gd name="T7" fmla="*/ 205 h 1018"/>
                <a:gd name="T8" fmla="*/ 301 w 669"/>
                <a:gd name="T9" fmla="*/ 243 h 1018"/>
                <a:gd name="T10" fmla="*/ 255 w 669"/>
                <a:gd name="T11" fmla="*/ 255 h 1018"/>
                <a:gd name="T12" fmla="*/ 202 w 669"/>
                <a:gd name="T13" fmla="*/ 238 h 1018"/>
                <a:gd name="T14" fmla="*/ 167 w 669"/>
                <a:gd name="T15" fmla="*/ 196 h 1018"/>
                <a:gd name="T16" fmla="*/ 159 w 669"/>
                <a:gd name="T17" fmla="*/ 119 h 1018"/>
                <a:gd name="T18" fmla="*/ 187 w 669"/>
                <a:gd name="T19" fmla="*/ 88 h 1018"/>
                <a:gd name="T20" fmla="*/ 177 w 669"/>
                <a:gd name="T21" fmla="*/ 23 h 1018"/>
                <a:gd name="T22" fmla="*/ 140 w 669"/>
                <a:gd name="T23" fmla="*/ 1 h 1018"/>
                <a:gd name="T24" fmla="*/ 83 w 669"/>
                <a:gd name="T25" fmla="*/ 19 h 1018"/>
                <a:gd name="T26" fmla="*/ 64 w 669"/>
                <a:gd name="T27" fmla="*/ 64 h 1018"/>
                <a:gd name="T28" fmla="*/ 83 w 669"/>
                <a:gd name="T29" fmla="*/ 109 h 1018"/>
                <a:gd name="T30" fmla="*/ 26 w 669"/>
                <a:gd name="T31" fmla="*/ 954 h 1018"/>
                <a:gd name="T32" fmla="*/ 1 w 669"/>
                <a:gd name="T33" fmla="*/ 979 h 1018"/>
                <a:gd name="T34" fmla="*/ 10 w 669"/>
                <a:gd name="T35" fmla="*/ 1008 h 1018"/>
                <a:gd name="T36" fmla="*/ 223 w 669"/>
                <a:gd name="T37" fmla="*/ 1018 h 1018"/>
                <a:gd name="T38" fmla="*/ 252 w 669"/>
                <a:gd name="T39" fmla="*/ 998 h 1018"/>
                <a:gd name="T40" fmla="*/ 249 w 669"/>
                <a:gd name="T41" fmla="*/ 968 h 1018"/>
                <a:gd name="T42" fmla="*/ 159 w 669"/>
                <a:gd name="T43" fmla="*/ 954 h 1018"/>
                <a:gd name="T44" fmla="*/ 204 w 669"/>
                <a:gd name="T45" fmla="*/ 595 h 1018"/>
                <a:gd name="T46" fmla="*/ 271 w 669"/>
                <a:gd name="T47" fmla="*/ 604 h 1018"/>
                <a:gd name="T48" fmla="*/ 356 w 669"/>
                <a:gd name="T49" fmla="*/ 568 h 1018"/>
                <a:gd name="T50" fmla="*/ 407 w 669"/>
                <a:gd name="T51" fmla="*/ 492 h 1018"/>
                <a:gd name="T52" fmla="*/ 415 w 669"/>
                <a:gd name="T53" fmla="*/ 426 h 1018"/>
                <a:gd name="T54" fmla="*/ 442 w 669"/>
                <a:gd name="T55" fmla="*/ 378 h 1018"/>
                <a:gd name="T56" fmla="*/ 491 w 669"/>
                <a:gd name="T57" fmla="*/ 352 h 1018"/>
                <a:gd name="T58" fmla="*/ 538 w 669"/>
                <a:gd name="T59" fmla="*/ 354 h 1018"/>
                <a:gd name="T60" fmla="*/ 583 w 669"/>
                <a:gd name="T61" fmla="*/ 385 h 1018"/>
                <a:gd name="T62" fmla="*/ 604 w 669"/>
                <a:gd name="T63" fmla="*/ 435 h 1018"/>
                <a:gd name="T64" fmla="*/ 614 w 669"/>
                <a:gd name="T65" fmla="*/ 467 h 1018"/>
                <a:gd name="T66" fmla="*/ 643 w 669"/>
                <a:gd name="T67" fmla="*/ 476 h 1018"/>
                <a:gd name="T68" fmla="*/ 668 w 669"/>
                <a:gd name="T69" fmla="*/ 451 h 1018"/>
                <a:gd name="T70" fmla="*/ 661 w 669"/>
                <a:gd name="T71" fmla="*/ 112 h 1018"/>
                <a:gd name="T72" fmla="*/ 611 w 669"/>
                <a:gd name="T73" fmla="*/ 36 h 1018"/>
                <a:gd name="T74" fmla="*/ 526 w 669"/>
                <a:gd name="T75" fmla="*/ 1 h 1018"/>
                <a:gd name="T76" fmla="*/ 584 w 669"/>
                <a:gd name="T77" fmla="*/ 304 h 1018"/>
                <a:gd name="T78" fmla="*/ 509 w 669"/>
                <a:gd name="T79" fmla="*/ 286 h 1018"/>
                <a:gd name="T80" fmla="*/ 434 w 669"/>
                <a:gd name="T81" fmla="*/ 305 h 1018"/>
                <a:gd name="T82" fmla="*/ 369 w 669"/>
                <a:gd name="T83" fmla="*/ 370 h 1018"/>
                <a:gd name="T84" fmla="*/ 350 w 669"/>
                <a:gd name="T85" fmla="*/ 445 h 1018"/>
                <a:gd name="T86" fmla="*/ 334 w 669"/>
                <a:gd name="T87" fmla="*/ 499 h 1018"/>
                <a:gd name="T88" fmla="*/ 292 w 669"/>
                <a:gd name="T89" fmla="*/ 533 h 1018"/>
                <a:gd name="T90" fmla="*/ 245 w 669"/>
                <a:gd name="T91" fmla="*/ 540 h 1018"/>
                <a:gd name="T92" fmla="*/ 194 w 669"/>
                <a:gd name="T93" fmla="*/ 519 h 1018"/>
                <a:gd name="T94" fmla="*/ 163 w 669"/>
                <a:gd name="T95" fmla="*/ 474 h 1018"/>
                <a:gd name="T96" fmla="*/ 170 w 669"/>
                <a:gd name="T97" fmla="*/ 293 h 1018"/>
                <a:gd name="T98" fmla="*/ 242 w 669"/>
                <a:gd name="T99" fmla="*/ 317 h 1018"/>
                <a:gd name="T100" fmla="*/ 317 w 669"/>
                <a:gd name="T101" fmla="*/ 305 h 1018"/>
                <a:gd name="T102" fmla="*/ 387 w 669"/>
                <a:gd name="T103" fmla="*/ 247 h 1018"/>
                <a:gd name="T104" fmla="*/ 414 w 669"/>
                <a:gd name="T105" fmla="*/ 159 h 1018"/>
                <a:gd name="T106" fmla="*/ 425 w 669"/>
                <a:gd name="T107" fmla="*/ 113 h 1018"/>
                <a:gd name="T108" fmla="*/ 464 w 669"/>
                <a:gd name="T109" fmla="*/ 75 h 1018"/>
                <a:gd name="T110" fmla="*/ 509 w 669"/>
                <a:gd name="T111" fmla="*/ 64 h 1018"/>
                <a:gd name="T112" fmla="*/ 562 w 669"/>
                <a:gd name="T113" fmla="*/ 80 h 1018"/>
                <a:gd name="T114" fmla="*/ 597 w 669"/>
                <a:gd name="T115" fmla="*/ 122 h 10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669" h="1018">
                  <a:moveTo>
                    <a:pt x="509" y="0"/>
                  </a:moveTo>
                  <a:lnTo>
                    <a:pt x="509" y="0"/>
                  </a:lnTo>
                  <a:lnTo>
                    <a:pt x="493" y="1"/>
                  </a:lnTo>
                  <a:lnTo>
                    <a:pt x="478" y="3"/>
                  </a:lnTo>
                  <a:lnTo>
                    <a:pt x="462" y="7"/>
                  </a:lnTo>
                  <a:lnTo>
                    <a:pt x="448" y="12"/>
                  </a:lnTo>
                  <a:lnTo>
                    <a:pt x="434" y="19"/>
                  </a:lnTo>
                  <a:lnTo>
                    <a:pt x="421" y="27"/>
                  </a:lnTo>
                  <a:lnTo>
                    <a:pt x="408" y="36"/>
                  </a:lnTo>
                  <a:lnTo>
                    <a:pt x="397" y="47"/>
                  </a:lnTo>
                  <a:lnTo>
                    <a:pt x="387" y="58"/>
                  </a:lnTo>
                  <a:lnTo>
                    <a:pt x="378" y="70"/>
                  </a:lnTo>
                  <a:lnTo>
                    <a:pt x="369" y="83"/>
                  </a:lnTo>
                  <a:lnTo>
                    <a:pt x="363" y="97"/>
                  </a:lnTo>
                  <a:lnTo>
                    <a:pt x="358" y="112"/>
                  </a:lnTo>
                  <a:lnTo>
                    <a:pt x="353" y="127"/>
                  </a:lnTo>
                  <a:lnTo>
                    <a:pt x="351" y="142"/>
                  </a:lnTo>
                  <a:lnTo>
                    <a:pt x="350" y="159"/>
                  </a:lnTo>
                  <a:lnTo>
                    <a:pt x="350" y="159"/>
                  </a:lnTo>
                  <a:lnTo>
                    <a:pt x="350" y="169"/>
                  </a:lnTo>
                  <a:lnTo>
                    <a:pt x="348" y="178"/>
                  </a:lnTo>
                  <a:lnTo>
                    <a:pt x="346" y="187"/>
                  </a:lnTo>
                  <a:lnTo>
                    <a:pt x="343" y="196"/>
                  </a:lnTo>
                  <a:lnTo>
                    <a:pt x="338" y="205"/>
                  </a:lnTo>
                  <a:lnTo>
                    <a:pt x="334" y="212"/>
                  </a:lnTo>
                  <a:lnTo>
                    <a:pt x="329" y="220"/>
                  </a:lnTo>
                  <a:lnTo>
                    <a:pt x="322" y="226"/>
                  </a:lnTo>
                  <a:lnTo>
                    <a:pt x="316" y="232"/>
                  </a:lnTo>
                  <a:lnTo>
                    <a:pt x="308" y="238"/>
                  </a:lnTo>
                  <a:lnTo>
                    <a:pt x="301" y="243"/>
                  </a:lnTo>
                  <a:lnTo>
                    <a:pt x="292" y="247"/>
                  </a:lnTo>
                  <a:lnTo>
                    <a:pt x="284" y="251"/>
                  </a:lnTo>
                  <a:lnTo>
                    <a:pt x="274" y="253"/>
                  </a:lnTo>
                  <a:lnTo>
                    <a:pt x="264" y="254"/>
                  </a:lnTo>
                  <a:lnTo>
                    <a:pt x="255" y="255"/>
                  </a:lnTo>
                  <a:lnTo>
                    <a:pt x="255" y="255"/>
                  </a:lnTo>
                  <a:lnTo>
                    <a:pt x="245" y="254"/>
                  </a:lnTo>
                  <a:lnTo>
                    <a:pt x="235" y="253"/>
                  </a:lnTo>
                  <a:lnTo>
                    <a:pt x="227" y="251"/>
                  </a:lnTo>
                  <a:lnTo>
                    <a:pt x="218" y="247"/>
                  </a:lnTo>
                  <a:lnTo>
                    <a:pt x="209" y="243"/>
                  </a:lnTo>
                  <a:lnTo>
                    <a:pt x="202" y="238"/>
                  </a:lnTo>
                  <a:lnTo>
                    <a:pt x="194" y="232"/>
                  </a:lnTo>
                  <a:lnTo>
                    <a:pt x="187" y="226"/>
                  </a:lnTo>
                  <a:lnTo>
                    <a:pt x="182" y="220"/>
                  </a:lnTo>
                  <a:lnTo>
                    <a:pt x="176" y="212"/>
                  </a:lnTo>
                  <a:lnTo>
                    <a:pt x="171" y="205"/>
                  </a:lnTo>
                  <a:lnTo>
                    <a:pt x="167" y="196"/>
                  </a:lnTo>
                  <a:lnTo>
                    <a:pt x="163" y="187"/>
                  </a:lnTo>
                  <a:lnTo>
                    <a:pt x="161" y="178"/>
                  </a:lnTo>
                  <a:lnTo>
                    <a:pt x="160" y="169"/>
                  </a:lnTo>
                  <a:lnTo>
                    <a:pt x="159" y="159"/>
                  </a:lnTo>
                  <a:lnTo>
                    <a:pt x="159" y="119"/>
                  </a:lnTo>
                  <a:lnTo>
                    <a:pt x="159" y="119"/>
                  </a:lnTo>
                  <a:lnTo>
                    <a:pt x="167" y="114"/>
                  </a:lnTo>
                  <a:lnTo>
                    <a:pt x="173" y="109"/>
                  </a:lnTo>
                  <a:lnTo>
                    <a:pt x="173" y="109"/>
                  </a:lnTo>
                  <a:lnTo>
                    <a:pt x="177" y="104"/>
                  </a:lnTo>
                  <a:lnTo>
                    <a:pt x="181" y="98"/>
                  </a:lnTo>
                  <a:lnTo>
                    <a:pt x="187" y="88"/>
                  </a:lnTo>
                  <a:lnTo>
                    <a:pt x="190" y="76"/>
                  </a:lnTo>
                  <a:lnTo>
                    <a:pt x="191" y="64"/>
                  </a:lnTo>
                  <a:lnTo>
                    <a:pt x="190" y="51"/>
                  </a:lnTo>
                  <a:lnTo>
                    <a:pt x="187" y="39"/>
                  </a:lnTo>
                  <a:lnTo>
                    <a:pt x="181" y="29"/>
                  </a:lnTo>
                  <a:lnTo>
                    <a:pt x="177" y="23"/>
                  </a:lnTo>
                  <a:lnTo>
                    <a:pt x="173" y="19"/>
                  </a:lnTo>
                  <a:lnTo>
                    <a:pt x="173" y="19"/>
                  </a:lnTo>
                  <a:lnTo>
                    <a:pt x="168" y="15"/>
                  </a:lnTo>
                  <a:lnTo>
                    <a:pt x="162" y="10"/>
                  </a:lnTo>
                  <a:lnTo>
                    <a:pt x="152" y="5"/>
                  </a:lnTo>
                  <a:lnTo>
                    <a:pt x="140" y="1"/>
                  </a:lnTo>
                  <a:lnTo>
                    <a:pt x="128" y="0"/>
                  </a:lnTo>
                  <a:lnTo>
                    <a:pt x="115" y="1"/>
                  </a:lnTo>
                  <a:lnTo>
                    <a:pt x="103" y="5"/>
                  </a:lnTo>
                  <a:lnTo>
                    <a:pt x="93" y="10"/>
                  </a:lnTo>
                  <a:lnTo>
                    <a:pt x="87" y="15"/>
                  </a:lnTo>
                  <a:lnTo>
                    <a:pt x="83" y="19"/>
                  </a:lnTo>
                  <a:lnTo>
                    <a:pt x="83" y="19"/>
                  </a:lnTo>
                  <a:lnTo>
                    <a:pt x="79" y="23"/>
                  </a:lnTo>
                  <a:lnTo>
                    <a:pt x="74" y="29"/>
                  </a:lnTo>
                  <a:lnTo>
                    <a:pt x="69" y="39"/>
                  </a:lnTo>
                  <a:lnTo>
                    <a:pt x="66" y="51"/>
                  </a:lnTo>
                  <a:lnTo>
                    <a:pt x="64" y="64"/>
                  </a:lnTo>
                  <a:lnTo>
                    <a:pt x="66" y="76"/>
                  </a:lnTo>
                  <a:lnTo>
                    <a:pt x="69" y="88"/>
                  </a:lnTo>
                  <a:lnTo>
                    <a:pt x="74" y="98"/>
                  </a:lnTo>
                  <a:lnTo>
                    <a:pt x="79" y="104"/>
                  </a:lnTo>
                  <a:lnTo>
                    <a:pt x="83" y="109"/>
                  </a:lnTo>
                  <a:lnTo>
                    <a:pt x="83" y="109"/>
                  </a:lnTo>
                  <a:lnTo>
                    <a:pt x="89" y="114"/>
                  </a:lnTo>
                  <a:lnTo>
                    <a:pt x="96" y="119"/>
                  </a:lnTo>
                  <a:lnTo>
                    <a:pt x="96" y="954"/>
                  </a:lnTo>
                  <a:lnTo>
                    <a:pt x="32" y="954"/>
                  </a:lnTo>
                  <a:lnTo>
                    <a:pt x="32" y="954"/>
                  </a:lnTo>
                  <a:lnTo>
                    <a:pt x="26" y="954"/>
                  </a:lnTo>
                  <a:lnTo>
                    <a:pt x="20" y="957"/>
                  </a:lnTo>
                  <a:lnTo>
                    <a:pt x="14" y="960"/>
                  </a:lnTo>
                  <a:lnTo>
                    <a:pt x="10" y="963"/>
                  </a:lnTo>
                  <a:lnTo>
                    <a:pt x="6" y="968"/>
                  </a:lnTo>
                  <a:lnTo>
                    <a:pt x="2" y="974"/>
                  </a:lnTo>
                  <a:lnTo>
                    <a:pt x="1" y="979"/>
                  </a:lnTo>
                  <a:lnTo>
                    <a:pt x="0" y="986"/>
                  </a:lnTo>
                  <a:lnTo>
                    <a:pt x="0" y="986"/>
                  </a:lnTo>
                  <a:lnTo>
                    <a:pt x="1" y="992"/>
                  </a:lnTo>
                  <a:lnTo>
                    <a:pt x="2" y="998"/>
                  </a:lnTo>
                  <a:lnTo>
                    <a:pt x="6" y="1004"/>
                  </a:lnTo>
                  <a:lnTo>
                    <a:pt x="10" y="1008"/>
                  </a:lnTo>
                  <a:lnTo>
                    <a:pt x="14" y="1012"/>
                  </a:lnTo>
                  <a:lnTo>
                    <a:pt x="20" y="1016"/>
                  </a:lnTo>
                  <a:lnTo>
                    <a:pt x="26" y="1017"/>
                  </a:lnTo>
                  <a:lnTo>
                    <a:pt x="32" y="1018"/>
                  </a:lnTo>
                  <a:lnTo>
                    <a:pt x="223" y="1018"/>
                  </a:lnTo>
                  <a:lnTo>
                    <a:pt x="223" y="1018"/>
                  </a:lnTo>
                  <a:lnTo>
                    <a:pt x="230" y="1017"/>
                  </a:lnTo>
                  <a:lnTo>
                    <a:pt x="235" y="1016"/>
                  </a:lnTo>
                  <a:lnTo>
                    <a:pt x="241" y="1012"/>
                  </a:lnTo>
                  <a:lnTo>
                    <a:pt x="246" y="1008"/>
                  </a:lnTo>
                  <a:lnTo>
                    <a:pt x="249" y="1004"/>
                  </a:lnTo>
                  <a:lnTo>
                    <a:pt x="252" y="998"/>
                  </a:lnTo>
                  <a:lnTo>
                    <a:pt x="255" y="992"/>
                  </a:lnTo>
                  <a:lnTo>
                    <a:pt x="255" y="986"/>
                  </a:lnTo>
                  <a:lnTo>
                    <a:pt x="255" y="986"/>
                  </a:lnTo>
                  <a:lnTo>
                    <a:pt x="255" y="979"/>
                  </a:lnTo>
                  <a:lnTo>
                    <a:pt x="252" y="974"/>
                  </a:lnTo>
                  <a:lnTo>
                    <a:pt x="249" y="968"/>
                  </a:lnTo>
                  <a:lnTo>
                    <a:pt x="246" y="963"/>
                  </a:lnTo>
                  <a:lnTo>
                    <a:pt x="241" y="960"/>
                  </a:lnTo>
                  <a:lnTo>
                    <a:pt x="235" y="957"/>
                  </a:lnTo>
                  <a:lnTo>
                    <a:pt x="230" y="954"/>
                  </a:lnTo>
                  <a:lnTo>
                    <a:pt x="223" y="954"/>
                  </a:lnTo>
                  <a:lnTo>
                    <a:pt x="159" y="954"/>
                  </a:lnTo>
                  <a:lnTo>
                    <a:pt x="159" y="571"/>
                  </a:lnTo>
                  <a:lnTo>
                    <a:pt x="159" y="571"/>
                  </a:lnTo>
                  <a:lnTo>
                    <a:pt x="170" y="579"/>
                  </a:lnTo>
                  <a:lnTo>
                    <a:pt x="181" y="585"/>
                  </a:lnTo>
                  <a:lnTo>
                    <a:pt x="192" y="591"/>
                  </a:lnTo>
                  <a:lnTo>
                    <a:pt x="204" y="595"/>
                  </a:lnTo>
                  <a:lnTo>
                    <a:pt x="216" y="599"/>
                  </a:lnTo>
                  <a:lnTo>
                    <a:pt x="229" y="602"/>
                  </a:lnTo>
                  <a:lnTo>
                    <a:pt x="242" y="604"/>
                  </a:lnTo>
                  <a:lnTo>
                    <a:pt x="255" y="605"/>
                  </a:lnTo>
                  <a:lnTo>
                    <a:pt x="255" y="605"/>
                  </a:lnTo>
                  <a:lnTo>
                    <a:pt x="271" y="604"/>
                  </a:lnTo>
                  <a:lnTo>
                    <a:pt x="287" y="602"/>
                  </a:lnTo>
                  <a:lnTo>
                    <a:pt x="302" y="597"/>
                  </a:lnTo>
                  <a:lnTo>
                    <a:pt x="317" y="592"/>
                  </a:lnTo>
                  <a:lnTo>
                    <a:pt x="331" y="585"/>
                  </a:lnTo>
                  <a:lnTo>
                    <a:pt x="344" y="577"/>
                  </a:lnTo>
                  <a:lnTo>
                    <a:pt x="356" y="568"/>
                  </a:lnTo>
                  <a:lnTo>
                    <a:pt x="367" y="558"/>
                  </a:lnTo>
                  <a:lnTo>
                    <a:pt x="378" y="547"/>
                  </a:lnTo>
                  <a:lnTo>
                    <a:pt x="387" y="534"/>
                  </a:lnTo>
                  <a:lnTo>
                    <a:pt x="395" y="521"/>
                  </a:lnTo>
                  <a:lnTo>
                    <a:pt x="402" y="507"/>
                  </a:lnTo>
                  <a:lnTo>
                    <a:pt x="407" y="492"/>
                  </a:lnTo>
                  <a:lnTo>
                    <a:pt x="410" y="477"/>
                  </a:lnTo>
                  <a:lnTo>
                    <a:pt x="413" y="462"/>
                  </a:lnTo>
                  <a:lnTo>
                    <a:pt x="414" y="445"/>
                  </a:lnTo>
                  <a:lnTo>
                    <a:pt x="414" y="445"/>
                  </a:lnTo>
                  <a:lnTo>
                    <a:pt x="414" y="435"/>
                  </a:lnTo>
                  <a:lnTo>
                    <a:pt x="415" y="426"/>
                  </a:lnTo>
                  <a:lnTo>
                    <a:pt x="419" y="417"/>
                  </a:lnTo>
                  <a:lnTo>
                    <a:pt x="422" y="408"/>
                  </a:lnTo>
                  <a:lnTo>
                    <a:pt x="425" y="400"/>
                  </a:lnTo>
                  <a:lnTo>
                    <a:pt x="431" y="392"/>
                  </a:lnTo>
                  <a:lnTo>
                    <a:pt x="436" y="385"/>
                  </a:lnTo>
                  <a:lnTo>
                    <a:pt x="442" y="378"/>
                  </a:lnTo>
                  <a:lnTo>
                    <a:pt x="449" y="372"/>
                  </a:lnTo>
                  <a:lnTo>
                    <a:pt x="456" y="367"/>
                  </a:lnTo>
                  <a:lnTo>
                    <a:pt x="464" y="361"/>
                  </a:lnTo>
                  <a:lnTo>
                    <a:pt x="472" y="357"/>
                  </a:lnTo>
                  <a:lnTo>
                    <a:pt x="481" y="354"/>
                  </a:lnTo>
                  <a:lnTo>
                    <a:pt x="491" y="352"/>
                  </a:lnTo>
                  <a:lnTo>
                    <a:pt x="499" y="350"/>
                  </a:lnTo>
                  <a:lnTo>
                    <a:pt x="509" y="349"/>
                  </a:lnTo>
                  <a:lnTo>
                    <a:pt x="509" y="349"/>
                  </a:lnTo>
                  <a:lnTo>
                    <a:pt x="520" y="350"/>
                  </a:lnTo>
                  <a:lnTo>
                    <a:pt x="528" y="352"/>
                  </a:lnTo>
                  <a:lnTo>
                    <a:pt x="538" y="354"/>
                  </a:lnTo>
                  <a:lnTo>
                    <a:pt x="546" y="357"/>
                  </a:lnTo>
                  <a:lnTo>
                    <a:pt x="555" y="361"/>
                  </a:lnTo>
                  <a:lnTo>
                    <a:pt x="562" y="367"/>
                  </a:lnTo>
                  <a:lnTo>
                    <a:pt x="570" y="372"/>
                  </a:lnTo>
                  <a:lnTo>
                    <a:pt x="576" y="378"/>
                  </a:lnTo>
                  <a:lnTo>
                    <a:pt x="583" y="385"/>
                  </a:lnTo>
                  <a:lnTo>
                    <a:pt x="588" y="392"/>
                  </a:lnTo>
                  <a:lnTo>
                    <a:pt x="594" y="400"/>
                  </a:lnTo>
                  <a:lnTo>
                    <a:pt x="597" y="408"/>
                  </a:lnTo>
                  <a:lnTo>
                    <a:pt x="600" y="417"/>
                  </a:lnTo>
                  <a:lnTo>
                    <a:pt x="603" y="426"/>
                  </a:lnTo>
                  <a:lnTo>
                    <a:pt x="604" y="435"/>
                  </a:lnTo>
                  <a:lnTo>
                    <a:pt x="604" y="445"/>
                  </a:lnTo>
                  <a:lnTo>
                    <a:pt x="604" y="445"/>
                  </a:lnTo>
                  <a:lnTo>
                    <a:pt x="605" y="451"/>
                  </a:lnTo>
                  <a:lnTo>
                    <a:pt x="608" y="458"/>
                  </a:lnTo>
                  <a:lnTo>
                    <a:pt x="610" y="463"/>
                  </a:lnTo>
                  <a:lnTo>
                    <a:pt x="614" y="467"/>
                  </a:lnTo>
                  <a:lnTo>
                    <a:pt x="618" y="472"/>
                  </a:lnTo>
                  <a:lnTo>
                    <a:pt x="624" y="475"/>
                  </a:lnTo>
                  <a:lnTo>
                    <a:pt x="630" y="476"/>
                  </a:lnTo>
                  <a:lnTo>
                    <a:pt x="637" y="477"/>
                  </a:lnTo>
                  <a:lnTo>
                    <a:pt x="637" y="477"/>
                  </a:lnTo>
                  <a:lnTo>
                    <a:pt x="643" y="476"/>
                  </a:lnTo>
                  <a:lnTo>
                    <a:pt x="649" y="475"/>
                  </a:lnTo>
                  <a:lnTo>
                    <a:pt x="655" y="472"/>
                  </a:lnTo>
                  <a:lnTo>
                    <a:pt x="659" y="467"/>
                  </a:lnTo>
                  <a:lnTo>
                    <a:pt x="663" y="463"/>
                  </a:lnTo>
                  <a:lnTo>
                    <a:pt x="665" y="458"/>
                  </a:lnTo>
                  <a:lnTo>
                    <a:pt x="668" y="451"/>
                  </a:lnTo>
                  <a:lnTo>
                    <a:pt x="669" y="445"/>
                  </a:lnTo>
                  <a:lnTo>
                    <a:pt x="669" y="159"/>
                  </a:lnTo>
                  <a:lnTo>
                    <a:pt x="669" y="159"/>
                  </a:lnTo>
                  <a:lnTo>
                    <a:pt x="668" y="142"/>
                  </a:lnTo>
                  <a:lnTo>
                    <a:pt x="665" y="127"/>
                  </a:lnTo>
                  <a:lnTo>
                    <a:pt x="661" y="112"/>
                  </a:lnTo>
                  <a:lnTo>
                    <a:pt x="656" y="97"/>
                  </a:lnTo>
                  <a:lnTo>
                    <a:pt x="649" y="83"/>
                  </a:lnTo>
                  <a:lnTo>
                    <a:pt x="641" y="70"/>
                  </a:lnTo>
                  <a:lnTo>
                    <a:pt x="632" y="58"/>
                  </a:lnTo>
                  <a:lnTo>
                    <a:pt x="621" y="47"/>
                  </a:lnTo>
                  <a:lnTo>
                    <a:pt x="611" y="36"/>
                  </a:lnTo>
                  <a:lnTo>
                    <a:pt x="598" y="27"/>
                  </a:lnTo>
                  <a:lnTo>
                    <a:pt x="585" y="19"/>
                  </a:lnTo>
                  <a:lnTo>
                    <a:pt x="571" y="12"/>
                  </a:lnTo>
                  <a:lnTo>
                    <a:pt x="556" y="7"/>
                  </a:lnTo>
                  <a:lnTo>
                    <a:pt x="541" y="3"/>
                  </a:lnTo>
                  <a:lnTo>
                    <a:pt x="526" y="1"/>
                  </a:lnTo>
                  <a:lnTo>
                    <a:pt x="509" y="0"/>
                  </a:lnTo>
                  <a:lnTo>
                    <a:pt x="509" y="0"/>
                  </a:lnTo>
                  <a:close/>
                  <a:moveTo>
                    <a:pt x="604" y="318"/>
                  </a:moveTo>
                  <a:lnTo>
                    <a:pt x="604" y="318"/>
                  </a:lnTo>
                  <a:lnTo>
                    <a:pt x="595" y="311"/>
                  </a:lnTo>
                  <a:lnTo>
                    <a:pt x="584" y="304"/>
                  </a:lnTo>
                  <a:lnTo>
                    <a:pt x="572" y="299"/>
                  </a:lnTo>
                  <a:lnTo>
                    <a:pt x="560" y="295"/>
                  </a:lnTo>
                  <a:lnTo>
                    <a:pt x="549" y="291"/>
                  </a:lnTo>
                  <a:lnTo>
                    <a:pt x="536" y="288"/>
                  </a:lnTo>
                  <a:lnTo>
                    <a:pt x="523" y="287"/>
                  </a:lnTo>
                  <a:lnTo>
                    <a:pt x="509" y="286"/>
                  </a:lnTo>
                  <a:lnTo>
                    <a:pt x="509" y="286"/>
                  </a:lnTo>
                  <a:lnTo>
                    <a:pt x="493" y="287"/>
                  </a:lnTo>
                  <a:lnTo>
                    <a:pt x="478" y="289"/>
                  </a:lnTo>
                  <a:lnTo>
                    <a:pt x="462" y="294"/>
                  </a:lnTo>
                  <a:lnTo>
                    <a:pt x="448" y="299"/>
                  </a:lnTo>
                  <a:lnTo>
                    <a:pt x="434" y="305"/>
                  </a:lnTo>
                  <a:lnTo>
                    <a:pt x="421" y="314"/>
                  </a:lnTo>
                  <a:lnTo>
                    <a:pt x="408" y="323"/>
                  </a:lnTo>
                  <a:lnTo>
                    <a:pt x="397" y="333"/>
                  </a:lnTo>
                  <a:lnTo>
                    <a:pt x="387" y="344"/>
                  </a:lnTo>
                  <a:lnTo>
                    <a:pt x="378" y="357"/>
                  </a:lnTo>
                  <a:lnTo>
                    <a:pt x="369" y="370"/>
                  </a:lnTo>
                  <a:lnTo>
                    <a:pt x="363" y="384"/>
                  </a:lnTo>
                  <a:lnTo>
                    <a:pt x="358" y="398"/>
                  </a:lnTo>
                  <a:lnTo>
                    <a:pt x="353" y="414"/>
                  </a:lnTo>
                  <a:lnTo>
                    <a:pt x="351" y="429"/>
                  </a:lnTo>
                  <a:lnTo>
                    <a:pt x="350" y="445"/>
                  </a:lnTo>
                  <a:lnTo>
                    <a:pt x="350" y="445"/>
                  </a:lnTo>
                  <a:lnTo>
                    <a:pt x="350" y="455"/>
                  </a:lnTo>
                  <a:lnTo>
                    <a:pt x="348" y="464"/>
                  </a:lnTo>
                  <a:lnTo>
                    <a:pt x="346" y="474"/>
                  </a:lnTo>
                  <a:lnTo>
                    <a:pt x="343" y="482"/>
                  </a:lnTo>
                  <a:lnTo>
                    <a:pt x="338" y="491"/>
                  </a:lnTo>
                  <a:lnTo>
                    <a:pt x="334" y="499"/>
                  </a:lnTo>
                  <a:lnTo>
                    <a:pt x="329" y="506"/>
                  </a:lnTo>
                  <a:lnTo>
                    <a:pt x="322" y="512"/>
                  </a:lnTo>
                  <a:lnTo>
                    <a:pt x="316" y="519"/>
                  </a:lnTo>
                  <a:lnTo>
                    <a:pt x="308" y="524"/>
                  </a:lnTo>
                  <a:lnTo>
                    <a:pt x="301" y="530"/>
                  </a:lnTo>
                  <a:lnTo>
                    <a:pt x="292" y="533"/>
                  </a:lnTo>
                  <a:lnTo>
                    <a:pt x="284" y="536"/>
                  </a:lnTo>
                  <a:lnTo>
                    <a:pt x="274" y="538"/>
                  </a:lnTo>
                  <a:lnTo>
                    <a:pt x="264" y="540"/>
                  </a:lnTo>
                  <a:lnTo>
                    <a:pt x="255" y="540"/>
                  </a:lnTo>
                  <a:lnTo>
                    <a:pt x="255" y="540"/>
                  </a:lnTo>
                  <a:lnTo>
                    <a:pt x="245" y="540"/>
                  </a:lnTo>
                  <a:lnTo>
                    <a:pt x="235" y="538"/>
                  </a:lnTo>
                  <a:lnTo>
                    <a:pt x="227" y="536"/>
                  </a:lnTo>
                  <a:lnTo>
                    <a:pt x="218" y="533"/>
                  </a:lnTo>
                  <a:lnTo>
                    <a:pt x="209" y="530"/>
                  </a:lnTo>
                  <a:lnTo>
                    <a:pt x="202" y="524"/>
                  </a:lnTo>
                  <a:lnTo>
                    <a:pt x="194" y="519"/>
                  </a:lnTo>
                  <a:lnTo>
                    <a:pt x="187" y="512"/>
                  </a:lnTo>
                  <a:lnTo>
                    <a:pt x="182" y="506"/>
                  </a:lnTo>
                  <a:lnTo>
                    <a:pt x="176" y="499"/>
                  </a:lnTo>
                  <a:lnTo>
                    <a:pt x="171" y="491"/>
                  </a:lnTo>
                  <a:lnTo>
                    <a:pt x="167" y="482"/>
                  </a:lnTo>
                  <a:lnTo>
                    <a:pt x="163" y="474"/>
                  </a:lnTo>
                  <a:lnTo>
                    <a:pt x="161" y="464"/>
                  </a:lnTo>
                  <a:lnTo>
                    <a:pt x="160" y="455"/>
                  </a:lnTo>
                  <a:lnTo>
                    <a:pt x="159" y="445"/>
                  </a:lnTo>
                  <a:lnTo>
                    <a:pt x="159" y="285"/>
                  </a:lnTo>
                  <a:lnTo>
                    <a:pt x="159" y="285"/>
                  </a:lnTo>
                  <a:lnTo>
                    <a:pt x="170" y="293"/>
                  </a:lnTo>
                  <a:lnTo>
                    <a:pt x="181" y="299"/>
                  </a:lnTo>
                  <a:lnTo>
                    <a:pt x="192" y="304"/>
                  </a:lnTo>
                  <a:lnTo>
                    <a:pt x="204" y="310"/>
                  </a:lnTo>
                  <a:lnTo>
                    <a:pt x="216" y="313"/>
                  </a:lnTo>
                  <a:lnTo>
                    <a:pt x="229" y="316"/>
                  </a:lnTo>
                  <a:lnTo>
                    <a:pt x="242" y="317"/>
                  </a:lnTo>
                  <a:lnTo>
                    <a:pt x="255" y="318"/>
                  </a:lnTo>
                  <a:lnTo>
                    <a:pt x="255" y="318"/>
                  </a:lnTo>
                  <a:lnTo>
                    <a:pt x="271" y="317"/>
                  </a:lnTo>
                  <a:lnTo>
                    <a:pt x="287" y="315"/>
                  </a:lnTo>
                  <a:lnTo>
                    <a:pt x="302" y="311"/>
                  </a:lnTo>
                  <a:lnTo>
                    <a:pt x="317" y="305"/>
                  </a:lnTo>
                  <a:lnTo>
                    <a:pt x="331" y="299"/>
                  </a:lnTo>
                  <a:lnTo>
                    <a:pt x="344" y="290"/>
                  </a:lnTo>
                  <a:lnTo>
                    <a:pt x="356" y="282"/>
                  </a:lnTo>
                  <a:lnTo>
                    <a:pt x="367" y="271"/>
                  </a:lnTo>
                  <a:lnTo>
                    <a:pt x="378" y="260"/>
                  </a:lnTo>
                  <a:lnTo>
                    <a:pt x="387" y="247"/>
                  </a:lnTo>
                  <a:lnTo>
                    <a:pt x="395" y="235"/>
                  </a:lnTo>
                  <a:lnTo>
                    <a:pt x="402" y="221"/>
                  </a:lnTo>
                  <a:lnTo>
                    <a:pt x="407" y="207"/>
                  </a:lnTo>
                  <a:lnTo>
                    <a:pt x="410" y="191"/>
                  </a:lnTo>
                  <a:lnTo>
                    <a:pt x="413" y="176"/>
                  </a:lnTo>
                  <a:lnTo>
                    <a:pt x="414" y="159"/>
                  </a:lnTo>
                  <a:lnTo>
                    <a:pt x="414" y="159"/>
                  </a:lnTo>
                  <a:lnTo>
                    <a:pt x="414" y="150"/>
                  </a:lnTo>
                  <a:lnTo>
                    <a:pt x="415" y="140"/>
                  </a:lnTo>
                  <a:lnTo>
                    <a:pt x="419" y="130"/>
                  </a:lnTo>
                  <a:lnTo>
                    <a:pt x="422" y="122"/>
                  </a:lnTo>
                  <a:lnTo>
                    <a:pt x="425" y="113"/>
                  </a:lnTo>
                  <a:lnTo>
                    <a:pt x="431" y="106"/>
                  </a:lnTo>
                  <a:lnTo>
                    <a:pt x="436" y="98"/>
                  </a:lnTo>
                  <a:lnTo>
                    <a:pt x="442" y="92"/>
                  </a:lnTo>
                  <a:lnTo>
                    <a:pt x="449" y="85"/>
                  </a:lnTo>
                  <a:lnTo>
                    <a:pt x="456" y="80"/>
                  </a:lnTo>
                  <a:lnTo>
                    <a:pt x="464" y="75"/>
                  </a:lnTo>
                  <a:lnTo>
                    <a:pt x="472" y="71"/>
                  </a:lnTo>
                  <a:lnTo>
                    <a:pt x="481" y="68"/>
                  </a:lnTo>
                  <a:lnTo>
                    <a:pt x="491" y="65"/>
                  </a:lnTo>
                  <a:lnTo>
                    <a:pt x="499" y="64"/>
                  </a:lnTo>
                  <a:lnTo>
                    <a:pt x="509" y="64"/>
                  </a:lnTo>
                  <a:lnTo>
                    <a:pt x="509" y="64"/>
                  </a:lnTo>
                  <a:lnTo>
                    <a:pt x="520" y="64"/>
                  </a:lnTo>
                  <a:lnTo>
                    <a:pt x="528" y="65"/>
                  </a:lnTo>
                  <a:lnTo>
                    <a:pt x="538" y="68"/>
                  </a:lnTo>
                  <a:lnTo>
                    <a:pt x="546" y="71"/>
                  </a:lnTo>
                  <a:lnTo>
                    <a:pt x="555" y="75"/>
                  </a:lnTo>
                  <a:lnTo>
                    <a:pt x="562" y="80"/>
                  </a:lnTo>
                  <a:lnTo>
                    <a:pt x="570" y="85"/>
                  </a:lnTo>
                  <a:lnTo>
                    <a:pt x="576" y="92"/>
                  </a:lnTo>
                  <a:lnTo>
                    <a:pt x="583" y="98"/>
                  </a:lnTo>
                  <a:lnTo>
                    <a:pt x="588" y="106"/>
                  </a:lnTo>
                  <a:lnTo>
                    <a:pt x="594" y="113"/>
                  </a:lnTo>
                  <a:lnTo>
                    <a:pt x="597" y="122"/>
                  </a:lnTo>
                  <a:lnTo>
                    <a:pt x="600" y="130"/>
                  </a:lnTo>
                  <a:lnTo>
                    <a:pt x="603" y="140"/>
                  </a:lnTo>
                  <a:lnTo>
                    <a:pt x="604" y="150"/>
                  </a:lnTo>
                  <a:lnTo>
                    <a:pt x="604" y="159"/>
                  </a:lnTo>
                  <a:lnTo>
                    <a:pt x="604" y="318"/>
                  </a:lnTo>
                  <a:close/>
                </a:path>
              </a:pathLst>
            </a:custGeom>
            <a:solidFill>
              <a:srgbClr val="26262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/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6817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都是雅黑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669</TotalTime>
  <Words>1981</Words>
  <Application>Microsoft Macintosh PowerPoint</Application>
  <PresentationFormat>宽屏</PresentationFormat>
  <Paragraphs>191</Paragraphs>
  <Slides>25</Slides>
  <Notes>13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1" baseType="lpstr">
      <vt:lpstr>-apple-system</vt:lpstr>
      <vt:lpstr>等线</vt:lpstr>
      <vt:lpstr>SimHei</vt:lpstr>
      <vt:lpstr>微软雅黑</vt:lpstr>
      <vt:lpstr>Arial</vt:lpstr>
      <vt:lpstr>Office 主题​​</vt:lpstr>
      <vt:lpstr>Redis分布式锁介绍及使用</vt:lpstr>
      <vt:lpstr>目录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集团三化项目 阶段性工作汇报</dc:title>
  <dc:creator>轶辰 邵</dc:creator>
  <cp:lastModifiedBy>Microsoft Office 用户</cp:lastModifiedBy>
  <cp:revision>118</cp:revision>
  <dcterms:created xsi:type="dcterms:W3CDTF">2019-08-16T03:42:06Z</dcterms:created>
  <dcterms:modified xsi:type="dcterms:W3CDTF">2020-04-12T17:19:41Z</dcterms:modified>
</cp:coreProperties>
</file>